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2" r:id="rId7"/>
    <p:sldId id="261" r:id="rId8"/>
    <p:sldId id="265" r:id="rId9"/>
    <p:sldId id="266" r:id="rId10"/>
    <p:sldId id="263" r:id="rId11"/>
    <p:sldId id="267" r:id="rId12"/>
    <p:sldId id="264"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D3B1AA2-0327-4596-8026-15CF310B3948}" type="datetimeFigureOut">
              <a:rPr lang="en-IN" smtClean="0"/>
              <a:t>17-11-2022</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944C5C89-21C5-4E22-AE67-EEBFE050FDD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D3B1AA2-0327-4596-8026-15CF310B3948}"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C5C89-21C5-4E22-AE67-EEBFE050FDD9}"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D3B1AA2-0327-4596-8026-15CF310B3948}"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C5C89-21C5-4E22-AE67-EEBFE050FDD9}"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D3B1AA2-0327-4596-8026-15CF310B3948}"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C5C89-21C5-4E22-AE67-EEBFE050FDD9}"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D3B1AA2-0327-4596-8026-15CF310B3948}"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C5C89-21C5-4E22-AE67-EEBFE050FDD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D3B1AA2-0327-4596-8026-15CF310B3948}"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4C5C89-21C5-4E22-AE67-EEBFE050FDD9}"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D3B1AA2-0327-4596-8026-15CF310B3948}" type="datetimeFigureOut">
              <a:rPr lang="en-IN" smtClean="0"/>
              <a:t>17-11-2022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4C5C89-21C5-4E22-AE67-EEBFE050FDD9}"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D3B1AA2-0327-4596-8026-15CF310B3948}" type="datetimeFigureOut">
              <a:rPr lang="en-IN" smtClean="0"/>
              <a:t>17-11-2022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4C5C89-21C5-4E22-AE67-EEBFE050FDD9}"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3B1AA2-0327-4596-8026-15CF310B3948}" type="datetimeFigureOut">
              <a:rPr lang="en-IN" smtClean="0"/>
              <a:t>17-11-2022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4C5C89-21C5-4E22-AE67-EEBFE050FDD9}"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D3B1AA2-0327-4596-8026-15CF310B3948}"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4C5C89-21C5-4E22-AE67-EEBFE050FDD9}"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D3B1AA2-0327-4596-8026-15CF310B3948}"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944C5C89-21C5-4E22-AE67-EEBFE050FDD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D3B1AA2-0327-4596-8026-15CF310B3948}" type="datetimeFigureOut">
              <a:rPr lang="en-IN" smtClean="0"/>
              <a:t>17-11-2022</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44C5C89-21C5-4E22-AE67-EEBFE050FDD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836712"/>
            <a:ext cx="8280920" cy="1396752"/>
          </a:xfrm>
        </p:spPr>
        <p:txBody>
          <a:bodyPr>
            <a:noAutofit/>
          </a:bodyPr>
          <a:lstStyle/>
          <a:p>
            <a:pPr algn="ctr"/>
            <a:r>
              <a:rPr lang="en-IN" sz="4400" dirty="0">
                <a:solidFill>
                  <a:srgbClr val="00B0F0"/>
                </a:solidFill>
              </a:rPr>
              <a:t>Comparative analysis of DNA Sequencing using Fourier Power Spectrum</a:t>
            </a:r>
          </a:p>
        </p:txBody>
      </p:sp>
      <p:sp>
        <p:nvSpPr>
          <p:cNvPr id="6" name="Subtitle 2"/>
          <p:cNvSpPr>
            <a:spLocks noGrp="1"/>
          </p:cNvSpPr>
          <p:nvPr>
            <p:ph type="subTitle" idx="1"/>
          </p:nvPr>
        </p:nvSpPr>
        <p:spPr>
          <a:xfrm>
            <a:off x="467544" y="4437112"/>
            <a:ext cx="8424936" cy="2304256"/>
          </a:xfrm>
        </p:spPr>
        <p:txBody>
          <a:bodyPr>
            <a:normAutofit/>
          </a:bodyPr>
          <a:lstStyle/>
          <a:p>
            <a:pPr algn="l"/>
            <a:r>
              <a:rPr lang="en-IN" sz="2000" dirty="0"/>
              <a:t>Group Members:-			Submitted To:-</a:t>
            </a:r>
          </a:p>
          <a:p>
            <a:pPr marL="457200" indent="-457200" algn="l">
              <a:buFont typeface="Arial" pitchFamily="34" charset="0"/>
              <a:buChar char="•"/>
            </a:pPr>
            <a:r>
              <a:rPr lang="en-IN" sz="2000" dirty="0" err="1"/>
              <a:t>Anuj</a:t>
            </a:r>
            <a:r>
              <a:rPr lang="en-IN" sz="2000" dirty="0"/>
              <a:t> Kumar				Dr  </a:t>
            </a:r>
            <a:r>
              <a:rPr lang="en-IN" sz="2000" dirty="0" err="1"/>
              <a:t>Sanjeev</a:t>
            </a:r>
            <a:r>
              <a:rPr lang="en-IN" sz="2000" dirty="0"/>
              <a:t> Narayan Sharma</a:t>
            </a:r>
          </a:p>
          <a:p>
            <a:pPr marL="457200" indent="-457200" algn="l">
              <a:buFont typeface="Arial" pitchFamily="34" charset="0"/>
              <a:buChar char="•"/>
            </a:pPr>
            <a:r>
              <a:rPr lang="en-IN" sz="2000" dirty="0" err="1"/>
              <a:t>Akash</a:t>
            </a:r>
            <a:r>
              <a:rPr lang="en-IN" sz="2000" dirty="0"/>
              <a:t> Dixit</a:t>
            </a:r>
          </a:p>
          <a:p>
            <a:pPr marL="457200" indent="-457200" algn="l">
              <a:buFont typeface="Arial" pitchFamily="34" charset="0"/>
              <a:buChar char="•"/>
            </a:pPr>
            <a:r>
              <a:rPr lang="en-IN" sz="2000" dirty="0" err="1"/>
              <a:t>Rohit</a:t>
            </a:r>
            <a:r>
              <a:rPr lang="en-IN" sz="2000" dirty="0"/>
              <a:t> Kumar</a:t>
            </a:r>
          </a:p>
          <a:p>
            <a:pPr marL="457200" indent="-457200" algn="l">
              <a:buFont typeface="Arial" pitchFamily="34" charset="0"/>
              <a:buChar char="•"/>
            </a:pPr>
            <a:r>
              <a:rPr lang="en-IN" sz="2000" dirty="0" err="1"/>
              <a:t>Satyakam</a:t>
            </a:r>
            <a:r>
              <a:rPr lang="en-IN" sz="2000" dirty="0"/>
              <a:t> </a:t>
            </a:r>
            <a:r>
              <a:rPr lang="en-IN" sz="2000" dirty="0" err="1"/>
              <a:t>Maurya</a:t>
            </a:r>
            <a:r>
              <a:rPr lang="en-IN" sz="2000" dirty="0"/>
              <a:t>					</a:t>
            </a:r>
          </a:p>
          <a:p>
            <a:pPr marL="457200" indent="-457200" algn="l">
              <a:buFont typeface="Arial" pitchFamily="34" charset="0"/>
              <a:buChar char="•"/>
            </a:pPr>
            <a:r>
              <a:rPr lang="en-IN" sz="2000" dirty="0"/>
              <a:t>Upadhyay Paras Bhuwan		</a:t>
            </a:r>
            <a:endParaRPr lang="en-IN" dirty="0"/>
          </a:p>
        </p:txBody>
      </p:sp>
      <p:pic>
        <p:nvPicPr>
          <p:cNvPr id="4" name="Picture 3">
            <a:extLst>
              <a:ext uri="{FF2B5EF4-FFF2-40B4-BE49-F238E27FC236}">
                <a16:creationId xmlns:a16="http://schemas.microsoft.com/office/drawing/2014/main" id="{C7F05B9A-CCB5-B943-C9D2-361F26949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1561" y="2317884"/>
            <a:ext cx="2940918" cy="2034808"/>
          </a:xfrm>
          <a:prstGeom prst="rect">
            <a:avLst/>
          </a:prstGeom>
        </p:spPr>
      </p:pic>
    </p:spTree>
    <p:extLst>
      <p:ext uri="{BB962C8B-B14F-4D97-AF65-F5344CB8AC3E}">
        <p14:creationId xmlns:p14="http://schemas.microsoft.com/office/powerpoint/2010/main" val="13837749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80">
                                          <p:stCondLst>
                                            <p:cond delay="0"/>
                                          </p:stCondLst>
                                        </p:cTn>
                                        <p:tgtEl>
                                          <p:spTgt spid="6">
                                            <p:txEl>
                                              <p:pRg st="0" end="0"/>
                                            </p:txEl>
                                          </p:spTgt>
                                        </p:tgtEl>
                                      </p:cBhvr>
                                    </p:animEffect>
                                    <p:anim calcmode="lin" valueType="num">
                                      <p:cBhvr>
                                        <p:cTn id="14"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xEl>
                                              <p:pRg st="0" end="0"/>
                                            </p:txEl>
                                          </p:spTgt>
                                        </p:tgtEl>
                                      </p:cBhvr>
                                      <p:to x="100000" y="60000"/>
                                    </p:animScale>
                                    <p:animScale>
                                      <p:cBhvr>
                                        <p:cTn id="20" dur="166" decel="50000">
                                          <p:stCondLst>
                                            <p:cond delay="676"/>
                                          </p:stCondLst>
                                        </p:cTn>
                                        <p:tgtEl>
                                          <p:spTgt spid="6">
                                            <p:txEl>
                                              <p:pRg st="0" end="0"/>
                                            </p:txEl>
                                          </p:spTgt>
                                        </p:tgtEl>
                                      </p:cBhvr>
                                      <p:to x="100000" y="100000"/>
                                    </p:animScale>
                                    <p:animScale>
                                      <p:cBhvr>
                                        <p:cTn id="21" dur="26">
                                          <p:stCondLst>
                                            <p:cond delay="1312"/>
                                          </p:stCondLst>
                                        </p:cTn>
                                        <p:tgtEl>
                                          <p:spTgt spid="6">
                                            <p:txEl>
                                              <p:pRg st="0" end="0"/>
                                            </p:txEl>
                                          </p:spTgt>
                                        </p:tgtEl>
                                      </p:cBhvr>
                                      <p:to x="100000" y="80000"/>
                                    </p:animScale>
                                    <p:animScale>
                                      <p:cBhvr>
                                        <p:cTn id="22" dur="166" decel="50000">
                                          <p:stCondLst>
                                            <p:cond delay="1338"/>
                                          </p:stCondLst>
                                        </p:cTn>
                                        <p:tgtEl>
                                          <p:spTgt spid="6">
                                            <p:txEl>
                                              <p:pRg st="0" end="0"/>
                                            </p:txEl>
                                          </p:spTgt>
                                        </p:tgtEl>
                                      </p:cBhvr>
                                      <p:to x="100000" y="100000"/>
                                    </p:animScale>
                                    <p:animScale>
                                      <p:cBhvr>
                                        <p:cTn id="23" dur="26">
                                          <p:stCondLst>
                                            <p:cond delay="1642"/>
                                          </p:stCondLst>
                                        </p:cTn>
                                        <p:tgtEl>
                                          <p:spTgt spid="6">
                                            <p:txEl>
                                              <p:pRg st="0" end="0"/>
                                            </p:txEl>
                                          </p:spTgt>
                                        </p:tgtEl>
                                      </p:cBhvr>
                                      <p:to x="100000" y="90000"/>
                                    </p:animScale>
                                    <p:animScale>
                                      <p:cBhvr>
                                        <p:cTn id="24" dur="166" decel="50000">
                                          <p:stCondLst>
                                            <p:cond delay="1668"/>
                                          </p:stCondLst>
                                        </p:cTn>
                                        <p:tgtEl>
                                          <p:spTgt spid="6">
                                            <p:txEl>
                                              <p:pRg st="0" end="0"/>
                                            </p:txEl>
                                          </p:spTgt>
                                        </p:tgtEl>
                                      </p:cBhvr>
                                      <p:to x="100000" y="100000"/>
                                    </p:animScale>
                                    <p:animScale>
                                      <p:cBhvr>
                                        <p:cTn id="25" dur="26">
                                          <p:stCondLst>
                                            <p:cond delay="1808"/>
                                          </p:stCondLst>
                                        </p:cTn>
                                        <p:tgtEl>
                                          <p:spTgt spid="6">
                                            <p:txEl>
                                              <p:pRg st="0" end="0"/>
                                            </p:txEl>
                                          </p:spTgt>
                                        </p:tgtEl>
                                      </p:cBhvr>
                                      <p:to x="100000" y="95000"/>
                                    </p:animScale>
                                    <p:animScale>
                                      <p:cBhvr>
                                        <p:cTn id="26" dur="166" decel="50000">
                                          <p:stCondLst>
                                            <p:cond delay="1834"/>
                                          </p:stCondLst>
                                        </p:cTn>
                                        <p:tgtEl>
                                          <p:spTgt spid="6">
                                            <p:txEl>
                                              <p:pRg st="0" end="0"/>
                                            </p:txEl>
                                          </p:spTgt>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wipe(down)">
                                      <p:cBhvr>
                                        <p:cTn id="29" dur="580">
                                          <p:stCondLst>
                                            <p:cond delay="0"/>
                                          </p:stCondLst>
                                        </p:cTn>
                                        <p:tgtEl>
                                          <p:spTgt spid="6">
                                            <p:txEl>
                                              <p:pRg st="1" end="1"/>
                                            </p:txEl>
                                          </p:spTgt>
                                        </p:tgtEl>
                                      </p:cBhvr>
                                    </p:animEffect>
                                    <p:anim calcmode="lin" valueType="num">
                                      <p:cBhvr>
                                        <p:cTn id="30" dur="1822" tmFilter="0,0; 0.14,0.36; 0.43,0.73; 0.71,0.91; 1.0,1.0">
                                          <p:stCondLst>
                                            <p:cond delay="0"/>
                                          </p:stCondLst>
                                        </p:cTn>
                                        <p:tgtEl>
                                          <p:spTgt spid="6">
                                            <p:txEl>
                                              <p:pRg st="1" end="1"/>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6">
                                            <p:txEl>
                                              <p:pRg st="1" end="1"/>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6">
                                            <p:txEl>
                                              <p:pRg st="1" end="1"/>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6">
                                            <p:txEl>
                                              <p:pRg st="1" end="1"/>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6">
                                            <p:txEl>
                                              <p:pRg st="1" end="1"/>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6">
                                            <p:txEl>
                                              <p:pRg st="1" end="1"/>
                                            </p:txEl>
                                          </p:spTgt>
                                        </p:tgtEl>
                                      </p:cBhvr>
                                      <p:to x="100000" y="60000"/>
                                    </p:animScale>
                                    <p:animScale>
                                      <p:cBhvr>
                                        <p:cTn id="36" dur="166" decel="50000">
                                          <p:stCondLst>
                                            <p:cond delay="676"/>
                                          </p:stCondLst>
                                        </p:cTn>
                                        <p:tgtEl>
                                          <p:spTgt spid="6">
                                            <p:txEl>
                                              <p:pRg st="1" end="1"/>
                                            </p:txEl>
                                          </p:spTgt>
                                        </p:tgtEl>
                                      </p:cBhvr>
                                      <p:to x="100000" y="100000"/>
                                    </p:animScale>
                                    <p:animScale>
                                      <p:cBhvr>
                                        <p:cTn id="37" dur="26">
                                          <p:stCondLst>
                                            <p:cond delay="1312"/>
                                          </p:stCondLst>
                                        </p:cTn>
                                        <p:tgtEl>
                                          <p:spTgt spid="6">
                                            <p:txEl>
                                              <p:pRg st="1" end="1"/>
                                            </p:txEl>
                                          </p:spTgt>
                                        </p:tgtEl>
                                      </p:cBhvr>
                                      <p:to x="100000" y="80000"/>
                                    </p:animScale>
                                    <p:animScale>
                                      <p:cBhvr>
                                        <p:cTn id="38" dur="166" decel="50000">
                                          <p:stCondLst>
                                            <p:cond delay="1338"/>
                                          </p:stCondLst>
                                        </p:cTn>
                                        <p:tgtEl>
                                          <p:spTgt spid="6">
                                            <p:txEl>
                                              <p:pRg st="1" end="1"/>
                                            </p:txEl>
                                          </p:spTgt>
                                        </p:tgtEl>
                                      </p:cBhvr>
                                      <p:to x="100000" y="100000"/>
                                    </p:animScale>
                                    <p:animScale>
                                      <p:cBhvr>
                                        <p:cTn id="39" dur="26">
                                          <p:stCondLst>
                                            <p:cond delay="1642"/>
                                          </p:stCondLst>
                                        </p:cTn>
                                        <p:tgtEl>
                                          <p:spTgt spid="6">
                                            <p:txEl>
                                              <p:pRg st="1" end="1"/>
                                            </p:txEl>
                                          </p:spTgt>
                                        </p:tgtEl>
                                      </p:cBhvr>
                                      <p:to x="100000" y="90000"/>
                                    </p:animScale>
                                    <p:animScale>
                                      <p:cBhvr>
                                        <p:cTn id="40" dur="166" decel="50000">
                                          <p:stCondLst>
                                            <p:cond delay="1668"/>
                                          </p:stCondLst>
                                        </p:cTn>
                                        <p:tgtEl>
                                          <p:spTgt spid="6">
                                            <p:txEl>
                                              <p:pRg st="1" end="1"/>
                                            </p:txEl>
                                          </p:spTgt>
                                        </p:tgtEl>
                                      </p:cBhvr>
                                      <p:to x="100000" y="100000"/>
                                    </p:animScale>
                                    <p:animScale>
                                      <p:cBhvr>
                                        <p:cTn id="41" dur="26">
                                          <p:stCondLst>
                                            <p:cond delay="1808"/>
                                          </p:stCondLst>
                                        </p:cTn>
                                        <p:tgtEl>
                                          <p:spTgt spid="6">
                                            <p:txEl>
                                              <p:pRg st="1" end="1"/>
                                            </p:txEl>
                                          </p:spTgt>
                                        </p:tgtEl>
                                      </p:cBhvr>
                                      <p:to x="100000" y="95000"/>
                                    </p:animScale>
                                    <p:animScale>
                                      <p:cBhvr>
                                        <p:cTn id="42" dur="166" decel="50000">
                                          <p:stCondLst>
                                            <p:cond delay="1834"/>
                                          </p:stCondLst>
                                        </p:cTn>
                                        <p:tgtEl>
                                          <p:spTgt spid="6">
                                            <p:txEl>
                                              <p:pRg st="1" end="1"/>
                                            </p:txEl>
                                          </p:spTgt>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wipe(down)">
                                      <p:cBhvr>
                                        <p:cTn id="45" dur="580">
                                          <p:stCondLst>
                                            <p:cond delay="0"/>
                                          </p:stCondLst>
                                        </p:cTn>
                                        <p:tgtEl>
                                          <p:spTgt spid="6">
                                            <p:txEl>
                                              <p:pRg st="2" end="2"/>
                                            </p:txEl>
                                          </p:spTgt>
                                        </p:tgtEl>
                                      </p:cBhvr>
                                    </p:animEffect>
                                    <p:anim calcmode="lin" valueType="num">
                                      <p:cBhvr>
                                        <p:cTn id="46"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6">
                                            <p:txEl>
                                              <p:pRg st="2" end="2"/>
                                            </p:txEl>
                                          </p:spTgt>
                                        </p:tgtEl>
                                      </p:cBhvr>
                                      <p:to x="100000" y="60000"/>
                                    </p:animScale>
                                    <p:animScale>
                                      <p:cBhvr>
                                        <p:cTn id="52" dur="166" decel="50000">
                                          <p:stCondLst>
                                            <p:cond delay="676"/>
                                          </p:stCondLst>
                                        </p:cTn>
                                        <p:tgtEl>
                                          <p:spTgt spid="6">
                                            <p:txEl>
                                              <p:pRg st="2" end="2"/>
                                            </p:txEl>
                                          </p:spTgt>
                                        </p:tgtEl>
                                      </p:cBhvr>
                                      <p:to x="100000" y="100000"/>
                                    </p:animScale>
                                    <p:animScale>
                                      <p:cBhvr>
                                        <p:cTn id="53" dur="26">
                                          <p:stCondLst>
                                            <p:cond delay="1312"/>
                                          </p:stCondLst>
                                        </p:cTn>
                                        <p:tgtEl>
                                          <p:spTgt spid="6">
                                            <p:txEl>
                                              <p:pRg st="2" end="2"/>
                                            </p:txEl>
                                          </p:spTgt>
                                        </p:tgtEl>
                                      </p:cBhvr>
                                      <p:to x="100000" y="80000"/>
                                    </p:animScale>
                                    <p:animScale>
                                      <p:cBhvr>
                                        <p:cTn id="54" dur="166" decel="50000">
                                          <p:stCondLst>
                                            <p:cond delay="1338"/>
                                          </p:stCondLst>
                                        </p:cTn>
                                        <p:tgtEl>
                                          <p:spTgt spid="6">
                                            <p:txEl>
                                              <p:pRg st="2" end="2"/>
                                            </p:txEl>
                                          </p:spTgt>
                                        </p:tgtEl>
                                      </p:cBhvr>
                                      <p:to x="100000" y="100000"/>
                                    </p:animScale>
                                    <p:animScale>
                                      <p:cBhvr>
                                        <p:cTn id="55" dur="26">
                                          <p:stCondLst>
                                            <p:cond delay="1642"/>
                                          </p:stCondLst>
                                        </p:cTn>
                                        <p:tgtEl>
                                          <p:spTgt spid="6">
                                            <p:txEl>
                                              <p:pRg st="2" end="2"/>
                                            </p:txEl>
                                          </p:spTgt>
                                        </p:tgtEl>
                                      </p:cBhvr>
                                      <p:to x="100000" y="90000"/>
                                    </p:animScale>
                                    <p:animScale>
                                      <p:cBhvr>
                                        <p:cTn id="56" dur="166" decel="50000">
                                          <p:stCondLst>
                                            <p:cond delay="1668"/>
                                          </p:stCondLst>
                                        </p:cTn>
                                        <p:tgtEl>
                                          <p:spTgt spid="6">
                                            <p:txEl>
                                              <p:pRg st="2" end="2"/>
                                            </p:txEl>
                                          </p:spTgt>
                                        </p:tgtEl>
                                      </p:cBhvr>
                                      <p:to x="100000" y="100000"/>
                                    </p:animScale>
                                    <p:animScale>
                                      <p:cBhvr>
                                        <p:cTn id="57" dur="26">
                                          <p:stCondLst>
                                            <p:cond delay="1808"/>
                                          </p:stCondLst>
                                        </p:cTn>
                                        <p:tgtEl>
                                          <p:spTgt spid="6">
                                            <p:txEl>
                                              <p:pRg st="2" end="2"/>
                                            </p:txEl>
                                          </p:spTgt>
                                        </p:tgtEl>
                                      </p:cBhvr>
                                      <p:to x="100000" y="95000"/>
                                    </p:animScale>
                                    <p:animScale>
                                      <p:cBhvr>
                                        <p:cTn id="58" dur="166" decel="50000">
                                          <p:stCondLst>
                                            <p:cond delay="1834"/>
                                          </p:stCondLst>
                                        </p:cTn>
                                        <p:tgtEl>
                                          <p:spTgt spid="6">
                                            <p:txEl>
                                              <p:pRg st="2" end="2"/>
                                            </p:txEl>
                                          </p:spTgt>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down)">
                                      <p:cBhvr>
                                        <p:cTn id="61" dur="580">
                                          <p:stCondLst>
                                            <p:cond delay="0"/>
                                          </p:stCondLst>
                                        </p:cTn>
                                        <p:tgtEl>
                                          <p:spTgt spid="6">
                                            <p:txEl>
                                              <p:pRg st="3" end="3"/>
                                            </p:txEl>
                                          </p:spTgt>
                                        </p:tgtEl>
                                      </p:cBhvr>
                                    </p:animEffect>
                                    <p:anim calcmode="lin" valueType="num">
                                      <p:cBhvr>
                                        <p:cTn id="62"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6">
                                            <p:txEl>
                                              <p:pRg st="3" end="3"/>
                                            </p:txEl>
                                          </p:spTgt>
                                        </p:tgtEl>
                                      </p:cBhvr>
                                      <p:to x="100000" y="60000"/>
                                    </p:animScale>
                                    <p:animScale>
                                      <p:cBhvr>
                                        <p:cTn id="68" dur="166" decel="50000">
                                          <p:stCondLst>
                                            <p:cond delay="676"/>
                                          </p:stCondLst>
                                        </p:cTn>
                                        <p:tgtEl>
                                          <p:spTgt spid="6">
                                            <p:txEl>
                                              <p:pRg st="3" end="3"/>
                                            </p:txEl>
                                          </p:spTgt>
                                        </p:tgtEl>
                                      </p:cBhvr>
                                      <p:to x="100000" y="100000"/>
                                    </p:animScale>
                                    <p:animScale>
                                      <p:cBhvr>
                                        <p:cTn id="69" dur="26">
                                          <p:stCondLst>
                                            <p:cond delay="1312"/>
                                          </p:stCondLst>
                                        </p:cTn>
                                        <p:tgtEl>
                                          <p:spTgt spid="6">
                                            <p:txEl>
                                              <p:pRg st="3" end="3"/>
                                            </p:txEl>
                                          </p:spTgt>
                                        </p:tgtEl>
                                      </p:cBhvr>
                                      <p:to x="100000" y="80000"/>
                                    </p:animScale>
                                    <p:animScale>
                                      <p:cBhvr>
                                        <p:cTn id="70" dur="166" decel="50000">
                                          <p:stCondLst>
                                            <p:cond delay="1338"/>
                                          </p:stCondLst>
                                        </p:cTn>
                                        <p:tgtEl>
                                          <p:spTgt spid="6">
                                            <p:txEl>
                                              <p:pRg st="3" end="3"/>
                                            </p:txEl>
                                          </p:spTgt>
                                        </p:tgtEl>
                                      </p:cBhvr>
                                      <p:to x="100000" y="100000"/>
                                    </p:animScale>
                                    <p:animScale>
                                      <p:cBhvr>
                                        <p:cTn id="71" dur="26">
                                          <p:stCondLst>
                                            <p:cond delay="1642"/>
                                          </p:stCondLst>
                                        </p:cTn>
                                        <p:tgtEl>
                                          <p:spTgt spid="6">
                                            <p:txEl>
                                              <p:pRg st="3" end="3"/>
                                            </p:txEl>
                                          </p:spTgt>
                                        </p:tgtEl>
                                      </p:cBhvr>
                                      <p:to x="100000" y="90000"/>
                                    </p:animScale>
                                    <p:animScale>
                                      <p:cBhvr>
                                        <p:cTn id="72" dur="166" decel="50000">
                                          <p:stCondLst>
                                            <p:cond delay="1668"/>
                                          </p:stCondLst>
                                        </p:cTn>
                                        <p:tgtEl>
                                          <p:spTgt spid="6">
                                            <p:txEl>
                                              <p:pRg st="3" end="3"/>
                                            </p:txEl>
                                          </p:spTgt>
                                        </p:tgtEl>
                                      </p:cBhvr>
                                      <p:to x="100000" y="100000"/>
                                    </p:animScale>
                                    <p:animScale>
                                      <p:cBhvr>
                                        <p:cTn id="73" dur="26">
                                          <p:stCondLst>
                                            <p:cond delay="1808"/>
                                          </p:stCondLst>
                                        </p:cTn>
                                        <p:tgtEl>
                                          <p:spTgt spid="6">
                                            <p:txEl>
                                              <p:pRg st="3" end="3"/>
                                            </p:txEl>
                                          </p:spTgt>
                                        </p:tgtEl>
                                      </p:cBhvr>
                                      <p:to x="100000" y="95000"/>
                                    </p:animScale>
                                    <p:animScale>
                                      <p:cBhvr>
                                        <p:cTn id="74" dur="166" decel="50000">
                                          <p:stCondLst>
                                            <p:cond delay="1834"/>
                                          </p:stCondLst>
                                        </p:cTn>
                                        <p:tgtEl>
                                          <p:spTgt spid="6">
                                            <p:txEl>
                                              <p:pRg st="3" end="3"/>
                                            </p:txEl>
                                          </p:spTgt>
                                        </p:tgtEl>
                                      </p:cBhvr>
                                      <p:to x="100000" y="100000"/>
                                    </p:animScale>
                                  </p:childTnLst>
                                </p:cTn>
                              </p:par>
                              <p:par>
                                <p:cTn id="75" presetID="26" presetClass="entr" presetSubtype="0" fill="hold" nodeType="withEffect">
                                  <p:stCondLst>
                                    <p:cond delay="0"/>
                                  </p:stCondLst>
                                  <p:childTnLst>
                                    <p:set>
                                      <p:cBhvr>
                                        <p:cTn id="76" dur="1" fill="hold">
                                          <p:stCondLst>
                                            <p:cond delay="0"/>
                                          </p:stCondLst>
                                        </p:cTn>
                                        <p:tgtEl>
                                          <p:spTgt spid="6">
                                            <p:txEl>
                                              <p:pRg st="4" end="4"/>
                                            </p:txEl>
                                          </p:spTgt>
                                        </p:tgtEl>
                                        <p:attrNameLst>
                                          <p:attrName>style.visibility</p:attrName>
                                        </p:attrNameLst>
                                      </p:cBhvr>
                                      <p:to>
                                        <p:strVal val="visible"/>
                                      </p:to>
                                    </p:set>
                                    <p:animEffect transition="in" filter="wipe(down)">
                                      <p:cBhvr>
                                        <p:cTn id="77" dur="580">
                                          <p:stCondLst>
                                            <p:cond delay="0"/>
                                          </p:stCondLst>
                                        </p:cTn>
                                        <p:tgtEl>
                                          <p:spTgt spid="6">
                                            <p:txEl>
                                              <p:pRg st="4" end="4"/>
                                            </p:txEl>
                                          </p:spTgt>
                                        </p:tgtEl>
                                      </p:cBhvr>
                                    </p:animEffect>
                                    <p:anim calcmode="lin" valueType="num">
                                      <p:cBhvr>
                                        <p:cTn id="78"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83" dur="26">
                                          <p:stCondLst>
                                            <p:cond delay="650"/>
                                          </p:stCondLst>
                                        </p:cTn>
                                        <p:tgtEl>
                                          <p:spTgt spid="6">
                                            <p:txEl>
                                              <p:pRg st="4" end="4"/>
                                            </p:txEl>
                                          </p:spTgt>
                                        </p:tgtEl>
                                      </p:cBhvr>
                                      <p:to x="100000" y="60000"/>
                                    </p:animScale>
                                    <p:animScale>
                                      <p:cBhvr>
                                        <p:cTn id="84" dur="166" decel="50000">
                                          <p:stCondLst>
                                            <p:cond delay="676"/>
                                          </p:stCondLst>
                                        </p:cTn>
                                        <p:tgtEl>
                                          <p:spTgt spid="6">
                                            <p:txEl>
                                              <p:pRg st="4" end="4"/>
                                            </p:txEl>
                                          </p:spTgt>
                                        </p:tgtEl>
                                      </p:cBhvr>
                                      <p:to x="100000" y="100000"/>
                                    </p:animScale>
                                    <p:animScale>
                                      <p:cBhvr>
                                        <p:cTn id="85" dur="26">
                                          <p:stCondLst>
                                            <p:cond delay="1312"/>
                                          </p:stCondLst>
                                        </p:cTn>
                                        <p:tgtEl>
                                          <p:spTgt spid="6">
                                            <p:txEl>
                                              <p:pRg st="4" end="4"/>
                                            </p:txEl>
                                          </p:spTgt>
                                        </p:tgtEl>
                                      </p:cBhvr>
                                      <p:to x="100000" y="80000"/>
                                    </p:animScale>
                                    <p:animScale>
                                      <p:cBhvr>
                                        <p:cTn id="86" dur="166" decel="50000">
                                          <p:stCondLst>
                                            <p:cond delay="1338"/>
                                          </p:stCondLst>
                                        </p:cTn>
                                        <p:tgtEl>
                                          <p:spTgt spid="6">
                                            <p:txEl>
                                              <p:pRg st="4" end="4"/>
                                            </p:txEl>
                                          </p:spTgt>
                                        </p:tgtEl>
                                      </p:cBhvr>
                                      <p:to x="100000" y="100000"/>
                                    </p:animScale>
                                    <p:animScale>
                                      <p:cBhvr>
                                        <p:cTn id="87" dur="26">
                                          <p:stCondLst>
                                            <p:cond delay="1642"/>
                                          </p:stCondLst>
                                        </p:cTn>
                                        <p:tgtEl>
                                          <p:spTgt spid="6">
                                            <p:txEl>
                                              <p:pRg st="4" end="4"/>
                                            </p:txEl>
                                          </p:spTgt>
                                        </p:tgtEl>
                                      </p:cBhvr>
                                      <p:to x="100000" y="90000"/>
                                    </p:animScale>
                                    <p:animScale>
                                      <p:cBhvr>
                                        <p:cTn id="88" dur="166" decel="50000">
                                          <p:stCondLst>
                                            <p:cond delay="1668"/>
                                          </p:stCondLst>
                                        </p:cTn>
                                        <p:tgtEl>
                                          <p:spTgt spid="6">
                                            <p:txEl>
                                              <p:pRg st="4" end="4"/>
                                            </p:txEl>
                                          </p:spTgt>
                                        </p:tgtEl>
                                      </p:cBhvr>
                                      <p:to x="100000" y="100000"/>
                                    </p:animScale>
                                    <p:animScale>
                                      <p:cBhvr>
                                        <p:cTn id="89" dur="26">
                                          <p:stCondLst>
                                            <p:cond delay="1808"/>
                                          </p:stCondLst>
                                        </p:cTn>
                                        <p:tgtEl>
                                          <p:spTgt spid="6">
                                            <p:txEl>
                                              <p:pRg st="4" end="4"/>
                                            </p:txEl>
                                          </p:spTgt>
                                        </p:tgtEl>
                                      </p:cBhvr>
                                      <p:to x="100000" y="95000"/>
                                    </p:animScale>
                                    <p:animScale>
                                      <p:cBhvr>
                                        <p:cTn id="90" dur="166" decel="50000">
                                          <p:stCondLst>
                                            <p:cond delay="1834"/>
                                          </p:stCondLst>
                                        </p:cTn>
                                        <p:tgtEl>
                                          <p:spTgt spid="6">
                                            <p:txEl>
                                              <p:pRg st="4" end="4"/>
                                            </p:txEl>
                                          </p:spTgt>
                                        </p:tgtEl>
                                      </p:cBhvr>
                                      <p:to x="100000" y="100000"/>
                                    </p:animScale>
                                  </p:childTnLst>
                                </p:cTn>
                              </p:par>
                              <p:par>
                                <p:cTn id="91" presetID="26" presetClass="entr" presetSubtype="0" fill="hold" nodeType="withEffect">
                                  <p:stCondLst>
                                    <p:cond delay="0"/>
                                  </p:stCondLst>
                                  <p:childTnLst>
                                    <p:set>
                                      <p:cBhvr>
                                        <p:cTn id="92" dur="1" fill="hold">
                                          <p:stCondLst>
                                            <p:cond delay="0"/>
                                          </p:stCondLst>
                                        </p:cTn>
                                        <p:tgtEl>
                                          <p:spTgt spid="6">
                                            <p:txEl>
                                              <p:pRg st="5" end="5"/>
                                            </p:txEl>
                                          </p:spTgt>
                                        </p:tgtEl>
                                        <p:attrNameLst>
                                          <p:attrName>style.visibility</p:attrName>
                                        </p:attrNameLst>
                                      </p:cBhvr>
                                      <p:to>
                                        <p:strVal val="visible"/>
                                      </p:to>
                                    </p:set>
                                    <p:animEffect transition="in" filter="wipe(down)">
                                      <p:cBhvr>
                                        <p:cTn id="93" dur="580">
                                          <p:stCondLst>
                                            <p:cond delay="0"/>
                                          </p:stCondLst>
                                        </p:cTn>
                                        <p:tgtEl>
                                          <p:spTgt spid="6">
                                            <p:txEl>
                                              <p:pRg st="5" end="5"/>
                                            </p:txEl>
                                          </p:spTgt>
                                        </p:tgtEl>
                                      </p:cBhvr>
                                    </p:animEffect>
                                    <p:anim calcmode="lin" valueType="num">
                                      <p:cBhvr>
                                        <p:cTn id="94" dur="1822" tmFilter="0,0; 0.14,0.36; 0.43,0.73; 0.71,0.91; 1.0,1.0">
                                          <p:stCondLst>
                                            <p:cond delay="0"/>
                                          </p:stCondLst>
                                        </p:cTn>
                                        <p:tgtEl>
                                          <p:spTgt spid="6">
                                            <p:txEl>
                                              <p:pRg st="5" end="5"/>
                                            </p:txEl>
                                          </p:spTgt>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6">
                                            <p:txEl>
                                              <p:pRg st="5" end="5"/>
                                            </p:txEl>
                                          </p:spTgt>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6">
                                            <p:txEl>
                                              <p:pRg st="5" end="5"/>
                                            </p:txEl>
                                          </p:spTgt>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6">
                                            <p:txEl>
                                              <p:pRg st="5" end="5"/>
                                            </p:txEl>
                                          </p:spTgt>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6">
                                            <p:txEl>
                                              <p:pRg st="5" end="5"/>
                                            </p:txEl>
                                          </p:spTgt>
                                        </p:tgtEl>
                                        <p:attrNameLst>
                                          <p:attrName>ppt_y</p:attrName>
                                        </p:attrNameLst>
                                      </p:cBhvr>
                                      <p:tavLst>
                                        <p:tav tm="0" fmla="#ppt_y-sin(pi*$)/81">
                                          <p:val>
                                            <p:fltVal val="0"/>
                                          </p:val>
                                        </p:tav>
                                        <p:tav tm="100000">
                                          <p:val>
                                            <p:fltVal val="1"/>
                                          </p:val>
                                        </p:tav>
                                      </p:tavLst>
                                    </p:anim>
                                    <p:animScale>
                                      <p:cBhvr>
                                        <p:cTn id="99" dur="26">
                                          <p:stCondLst>
                                            <p:cond delay="650"/>
                                          </p:stCondLst>
                                        </p:cTn>
                                        <p:tgtEl>
                                          <p:spTgt spid="6">
                                            <p:txEl>
                                              <p:pRg st="5" end="5"/>
                                            </p:txEl>
                                          </p:spTgt>
                                        </p:tgtEl>
                                      </p:cBhvr>
                                      <p:to x="100000" y="60000"/>
                                    </p:animScale>
                                    <p:animScale>
                                      <p:cBhvr>
                                        <p:cTn id="100" dur="166" decel="50000">
                                          <p:stCondLst>
                                            <p:cond delay="676"/>
                                          </p:stCondLst>
                                        </p:cTn>
                                        <p:tgtEl>
                                          <p:spTgt spid="6">
                                            <p:txEl>
                                              <p:pRg st="5" end="5"/>
                                            </p:txEl>
                                          </p:spTgt>
                                        </p:tgtEl>
                                      </p:cBhvr>
                                      <p:to x="100000" y="100000"/>
                                    </p:animScale>
                                    <p:animScale>
                                      <p:cBhvr>
                                        <p:cTn id="101" dur="26">
                                          <p:stCondLst>
                                            <p:cond delay="1312"/>
                                          </p:stCondLst>
                                        </p:cTn>
                                        <p:tgtEl>
                                          <p:spTgt spid="6">
                                            <p:txEl>
                                              <p:pRg st="5" end="5"/>
                                            </p:txEl>
                                          </p:spTgt>
                                        </p:tgtEl>
                                      </p:cBhvr>
                                      <p:to x="100000" y="80000"/>
                                    </p:animScale>
                                    <p:animScale>
                                      <p:cBhvr>
                                        <p:cTn id="102" dur="166" decel="50000">
                                          <p:stCondLst>
                                            <p:cond delay="1338"/>
                                          </p:stCondLst>
                                        </p:cTn>
                                        <p:tgtEl>
                                          <p:spTgt spid="6">
                                            <p:txEl>
                                              <p:pRg st="5" end="5"/>
                                            </p:txEl>
                                          </p:spTgt>
                                        </p:tgtEl>
                                      </p:cBhvr>
                                      <p:to x="100000" y="100000"/>
                                    </p:animScale>
                                    <p:animScale>
                                      <p:cBhvr>
                                        <p:cTn id="103" dur="26">
                                          <p:stCondLst>
                                            <p:cond delay="1642"/>
                                          </p:stCondLst>
                                        </p:cTn>
                                        <p:tgtEl>
                                          <p:spTgt spid="6">
                                            <p:txEl>
                                              <p:pRg st="5" end="5"/>
                                            </p:txEl>
                                          </p:spTgt>
                                        </p:tgtEl>
                                      </p:cBhvr>
                                      <p:to x="100000" y="90000"/>
                                    </p:animScale>
                                    <p:animScale>
                                      <p:cBhvr>
                                        <p:cTn id="104" dur="166" decel="50000">
                                          <p:stCondLst>
                                            <p:cond delay="1668"/>
                                          </p:stCondLst>
                                        </p:cTn>
                                        <p:tgtEl>
                                          <p:spTgt spid="6">
                                            <p:txEl>
                                              <p:pRg st="5" end="5"/>
                                            </p:txEl>
                                          </p:spTgt>
                                        </p:tgtEl>
                                      </p:cBhvr>
                                      <p:to x="100000" y="100000"/>
                                    </p:animScale>
                                    <p:animScale>
                                      <p:cBhvr>
                                        <p:cTn id="105" dur="26">
                                          <p:stCondLst>
                                            <p:cond delay="1808"/>
                                          </p:stCondLst>
                                        </p:cTn>
                                        <p:tgtEl>
                                          <p:spTgt spid="6">
                                            <p:txEl>
                                              <p:pRg st="5" end="5"/>
                                            </p:txEl>
                                          </p:spTgt>
                                        </p:tgtEl>
                                      </p:cBhvr>
                                      <p:to x="100000" y="95000"/>
                                    </p:animScale>
                                    <p:animScale>
                                      <p:cBhvr>
                                        <p:cTn id="106" dur="166" decel="50000">
                                          <p:stCondLst>
                                            <p:cond delay="1834"/>
                                          </p:stCondLst>
                                        </p:cTn>
                                        <p:tgtEl>
                                          <p:spTgt spid="6">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8D81-A3A7-4B00-E524-D151B9CECEED}"/>
              </a:ext>
            </a:extLst>
          </p:cNvPr>
          <p:cNvSpPr>
            <a:spLocks noGrp="1"/>
          </p:cNvSpPr>
          <p:nvPr>
            <p:ph type="title"/>
          </p:nvPr>
        </p:nvSpPr>
        <p:spPr/>
        <p:txBody>
          <a:bodyPr/>
          <a:lstStyle/>
          <a:p>
            <a:r>
              <a:rPr lang="en-IN" u="sng" dirty="0"/>
              <a:t>Conclusion</a:t>
            </a:r>
          </a:p>
        </p:txBody>
      </p:sp>
      <p:sp>
        <p:nvSpPr>
          <p:cNvPr id="3" name="Content Placeholder 2">
            <a:extLst>
              <a:ext uri="{FF2B5EF4-FFF2-40B4-BE49-F238E27FC236}">
                <a16:creationId xmlns:a16="http://schemas.microsoft.com/office/drawing/2014/main" id="{1E178A51-BAC9-8928-D82D-CBEDC72995F4}"/>
              </a:ext>
            </a:extLst>
          </p:cNvPr>
          <p:cNvSpPr>
            <a:spLocks noGrp="1"/>
          </p:cNvSpPr>
          <p:nvPr>
            <p:ph idx="1"/>
          </p:nvPr>
        </p:nvSpPr>
        <p:spPr>
          <a:xfrm>
            <a:off x="539552" y="2348880"/>
            <a:ext cx="8147248" cy="3975720"/>
          </a:xfrm>
        </p:spPr>
        <p:txBody>
          <a:bodyPr>
            <a:normAutofit fontScale="92500" lnSpcReduction="20000"/>
          </a:bodyPr>
          <a:lstStyle/>
          <a:p>
            <a:pPr marL="0" indent="0">
              <a:buNone/>
            </a:pPr>
            <a:r>
              <a:rPr lang="en-US" dirty="0"/>
              <a:t>In this work, we have established an effective similarity measure of DNA sequences based on DFT. We first performed DFT on DNA sequence after converting symbolic sequences to four binary indicator sequences. Euclidean distance is used to calculate the similarity of DFT coefficients. We conducted different DNA sequence mutants and assess the accuracy of the new DFT metric on the mutants. The similarity metrics have been evaluated by constructing phylogenetic trees of virus at gene levels. Our work provides encouraging steps for applying the rediscovered DFT approach for effective comparative studies on biological sequences.</a:t>
            </a:r>
            <a:endParaRPr lang="en-IN" dirty="0"/>
          </a:p>
          <a:p>
            <a:pPr marL="0" indent="0">
              <a:buNone/>
            </a:pPr>
            <a:endParaRPr lang="en-IN" dirty="0"/>
          </a:p>
        </p:txBody>
      </p:sp>
    </p:spTree>
    <p:extLst>
      <p:ext uri="{BB962C8B-B14F-4D97-AF65-F5344CB8AC3E}">
        <p14:creationId xmlns:p14="http://schemas.microsoft.com/office/powerpoint/2010/main" val="33454816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36233 0.01991 L 0 -3.7037E-6 " pathEditMode="relative" rAng="0" ptsTypes="AA">
                                      <p:cBhvr>
                                        <p:cTn id="6" dur="2000" fill="hold"/>
                                        <p:tgtEl>
                                          <p:spTgt spid="2"/>
                                        </p:tgtEl>
                                        <p:attrNameLst>
                                          <p:attrName>ppt_x</p:attrName>
                                          <p:attrName>ppt_y</p:attrName>
                                        </p:attrNameLst>
                                      </p:cBhvr>
                                      <p:rCtr x="18108" y="-1065"/>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BB6C4-52A4-3407-8E01-8DC79F5BD5CA}"/>
              </a:ext>
            </a:extLst>
          </p:cNvPr>
          <p:cNvSpPr>
            <a:spLocks noGrp="1"/>
          </p:cNvSpPr>
          <p:nvPr>
            <p:ph type="title"/>
          </p:nvPr>
        </p:nvSpPr>
        <p:spPr/>
        <p:txBody>
          <a:bodyPr/>
          <a:lstStyle/>
          <a:p>
            <a:r>
              <a:rPr lang="en-US" u="sng" dirty="0"/>
              <a:t>References</a:t>
            </a:r>
            <a:endParaRPr lang="en-IN" u="sng" dirty="0"/>
          </a:p>
        </p:txBody>
      </p:sp>
      <p:sp>
        <p:nvSpPr>
          <p:cNvPr id="3" name="Content Placeholder 2">
            <a:extLst>
              <a:ext uri="{FF2B5EF4-FFF2-40B4-BE49-F238E27FC236}">
                <a16:creationId xmlns:a16="http://schemas.microsoft.com/office/drawing/2014/main" id="{3DC32CE9-216C-0B66-A67F-F870F2331D2B}"/>
              </a:ext>
            </a:extLst>
          </p:cNvPr>
          <p:cNvSpPr>
            <a:spLocks noGrp="1"/>
          </p:cNvSpPr>
          <p:nvPr>
            <p:ph idx="1"/>
          </p:nvPr>
        </p:nvSpPr>
        <p:spPr>
          <a:xfrm>
            <a:off x="457200" y="2420888"/>
            <a:ext cx="8147248" cy="3903712"/>
          </a:xfrm>
        </p:spPr>
        <p:txBody>
          <a:bodyPr>
            <a:normAutofit fontScale="77500" lnSpcReduction="20000"/>
          </a:bodyPr>
          <a:lstStyle/>
          <a:p>
            <a:r>
              <a:rPr lang="en-IN" dirty="0" err="1"/>
              <a:t>Altschul</a:t>
            </a:r>
            <a:r>
              <a:rPr lang="en-IN" dirty="0"/>
              <a:t> S.F., Madden, T.L., Schaffer, A.A., Zhang, J., Zhang, Z., Miller, W., and Lipman, D.J. 1997. Gapped BLAST and PSI-BLAST: A new generation of protein database search programs. Nucleic Acids Res. 25: 3389-3402. [PMC free article] [PubMed] [Google Scholar]</a:t>
            </a:r>
          </a:p>
          <a:p>
            <a:pPr marL="0" indent="0">
              <a:buNone/>
            </a:pPr>
            <a:endParaRPr lang="en-IN" dirty="0"/>
          </a:p>
          <a:p>
            <a:r>
              <a:rPr lang="en-IN" dirty="0"/>
              <a:t> Aparicio S., Chapman, J., </a:t>
            </a:r>
            <a:r>
              <a:rPr lang="en-IN" dirty="0" err="1"/>
              <a:t>Stupka</a:t>
            </a:r>
            <a:r>
              <a:rPr lang="en-IN" dirty="0"/>
              <a:t>, E., Putnam, N., Chia, J.M., Dehal, P., </a:t>
            </a:r>
            <a:r>
              <a:rPr lang="en-IN" dirty="0" err="1"/>
              <a:t>Christoffels</a:t>
            </a:r>
            <a:r>
              <a:rPr lang="en-IN" dirty="0"/>
              <a:t>, A., Rash, S., </a:t>
            </a:r>
            <a:r>
              <a:rPr lang="en-IN" dirty="0" err="1"/>
              <a:t>Hoon</a:t>
            </a:r>
            <a:r>
              <a:rPr lang="en-IN" dirty="0"/>
              <a:t>, S., Smit, A., et al. 2002. Whole-genome shotgun assembly and analysis of the genome of Fugu </a:t>
            </a:r>
            <a:r>
              <a:rPr lang="en-IN" dirty="0" err="1"/>
              <a:t>rubripes</a:t>
            </a:r>
            <a:r>
              <a:rPr lang="en-IN" dirty="0"/>
              <a:t>. Science 297: 1283-1285. [PubMed] [Google Scholar]</a:t>
            </a:r>
          </a:p>
          <a:p>
            <a:pPr marL="0" indent="0">
              <a:buNone/>
            </a:pPr>
            <a:endParaRPr lang="en-IN" dirty="0"/>
          </a:p>
          <a:p>
            <a:r>
              <a:rPr lang="en-IN" dirty="0"/>
              <a:t> </a:t>
            </a:r>
            <a:r>
              <a:rPr lang="en-IN" dirty="0" err="1"/>
              <a:t>Batzoglou</a:t>
            </a:r>
            <a:r>
              <a:rPr lang="en-IN" dirty="0"/>
              <a:t> S., </a:t>
            </a:r>
            <a:r>
              <a:rPr lang="en-IN" dirty="0" err="1"/>
              <a:t>Pachter</a:t>
            </a:r>
            <a:r>
              <a:rPr lang="en-IN" dirty="0"/>
              <a:t>, L., </a:t>
            </a:r>
            <a:r>
              <a:rPr lang="en-IN" dirty="0" err="1"/>
              <a:t>Mesirov</a:t>
            </a:r>
            <a:r>
              <a:rPr lang="en-IN" dirty="0"/>
              <a:t>, J.P., Berger, B., and Lander, E.S. 2000. Human and mouse gene structure: Comparative analysis and application to exon prediction. Genome Res. 10: 950-958. [PMC free article] [PubMed] [Google Scholar]</a:t>
            </a:r>
          </a:p>
        </p:txBody>
      </p:sp>
    </p:spTree>
    <p:extLst>
      <p:ext uri="{BB962C8B-B14F-4D97-AF65-F5344CB8AC3E}">
        <p14:creationId xmlns:p14="http://schemas.microsoft.com/office/powerpoint/2010/main" val="35551293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37014 -0.01157 L 0 -3.7037E-6 " pathEditMode="relative" rAng="0" ptsTypes="AA">
                                      <p:cBhvr>
                                        <p:cTn id="6" dur="2000" fill="hold"/>
                                        <p:tgtEl>
                                          <p:spTgt spid="2"/>
                                        </p:tgtEl>
                                        <p:attrNameLst>
                                          <p:attrName>ppt_x</p:attrName>
                                          <p:attrName>ppt_y</p:attrName>
                                        </p:attrNameLst>
                                      </p:cBhvr>
                                      <p:rCtr x="18507" y="509"/>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80">
                                          <p:stCondLst>
                                            <p:cond delay="0"/>
                                          </p:stCondLst>
                                        </p:cTn>
                                        <p:tgtEl>
                                          <p:spTgt spid="3">
                                            <p:txEl>
                                              <p:pRg st="2" end="2"/>
                                            </p:txEl>
                                          </p:spTgt>
                                        </p:tgtEl>
                                      </p:cBhvr>
                                    </p:animEffect>
                                    <p:anim calcmode="lin" valueType="num">
                                      <p:cBhvr>
                                        <p:cTn id="2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2" end="2"/>
                                            </p:txEl>
                                          </p:spTgt>
                                        </p:tgtEl>
                                      </p:cBhvr>
                                      <p:to x="100000" y="60000"/>
                                    </p:animScale>
                                    <p:animScale>
                                      <p:cBhvr>
                                        <p:cTn id="34" dur="166" decel="50000">
                                          <p:stCondLst>
                                            <p:cond delay="676"/>
                                          </p:stCondLst>
                                        </p:cTn>
                                        <p:tgtEl>
                                          <p:spTgt spid="3">
                                            <p:txEl>
                                              <p:pRg st="2" end="2"/>
                                            </p:txEl>
                                          </p:spTgt>
                                        </p:tgtEl>
                                      </p:cBhvr>
                                      <p:to x="100000" y="100000"/>
                                    </p:animScale>
                                    <p:animScale>
                                      <p:cBhvr>
                                        <p:cTn id="35" dur="26">
                                          <p:stCondLst>
                                            <p:cond delay="1312"/>
                                          </p:stCondLst>
                                        </p:cTn>
                                        <p:tgtEl>
                                          <p:spTgt spid="3">
                                            <p:txEl>
                                              <p:pRg st="2" end="2"/>
                                            </p:txEl>
                                          </p:spTgt>
                                        </p:tgtEl>
                                      </p:cBhvr>
                                      <p:to x="100000" y="80000"/>
                                    </p:animScale>
                                    <p:animScale>
                                      <p:cBhvr>
                                        <p:cTn id="36" dur="166" decel="50000">
                                          <p:stCondLst>
                                            <p:cond delay="1338"/>
                                          </p:stCondLst>
                                        </p:cTn>
                                        <p:tgtEl>
                                          <p:spTgt spid="3">
                                            <p:txEl>
                                              <p:pRg st="2" end="2"/>
                                            </p:txEl>
                                          </p:spTgt>
                                        </p:tgtEl>
                                      </p:cBhvr>
                                      <p:to x="100000" y="100000"/>
                                    </p:animScale>
                                    <p:animScale>
                                      <p:cBhvr>
                                        <p:cTn id="37" dur="26">
                                          <p:stCondLst>
                                            <p:cond delay="1642"/>
                                          </p:stCondLst>
                                        </p:cTn>
                                        <p:tgtEl>
                                          <p:spTgt spid="3">
                                            <p:txEl>
                                              <p:pRg st="2" end="2"/>
                                            </p:txEl>
                                          </p:spTgt>
                                        </p:tgtEl>
                                      </p:cBhvr>
                                      <p:to x="100000" y="90000"/>
                                    </p:animScale>
                                    <p:animScale>
                                      <p:cBhvr>
                                        <p:cTn id="38" dur="166" decel="50000">
                                          <p:stCondLst>
                                            <p:cond delay="1668"/>
                                          </p:stCondLst>
                                        </p:cTn>
                                        <p:tgtEl>
                                          <p:spTgt spid="3">
                                            <p:txEl>
                                              <p:pRg st="2" end="2"/>
                                            </p:txEl>
                                          </p:spTgt>
                                        </p:tgtEl>
                                      </p:cBhvr>
                                      <p:to x="100000" y="100000"/>
                                    </p:animScale>
                                    <p:animScale>
                                      <p:cBhvr>
                                        <p:cTn id="39" dur="26">
                                          <p:stCondLst>
                                            <p:cond delay="1808"/>
                                          </p:stCondLst>
                                        </p:cTn>
                                        <p:tgtEl>
                                          <p:spTgt spid="3">
                                            <p:txEl>
                                              <p:pRg st="2" end="2"/>
                                            </p:txEl>
                                          </p:spTgt>
                                        </p:tgtEl>
                                      </p:cBhvr>
                                      <p:to x="100000" y="95000"/>
                                    </p:animScale>
                                    <p:animScale>
                                      <p:cBhvr>
                                        <p:cTn id="40" dur="166" decel="50000">
                                          <p:stCondLst>
                                            <p:cond delay="1834"/>
                                          </p:stCondLst>
                                        </p:cTn>
                                        <p:tgtEl>
                                          <p:spTgt spid="3">
                                            <p:txEl>
                                              <p:pRg st="2" end="2"/>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80">
                                          <p:stCondLst>
                                            <p:cond delay="0"/>
                                          </p:stCondLst>
                                        </p:cTn>
                                        <p:tgtEl>
                                          <p:spTgt spid="3">
                                            <p:txEl>
                                              <p:pRg st="4" end="4"/>
                                            </p:txEl>
                                          </p:spTgt>
                                        </p:tgtEl>
                                      </p:cBhvr>
                                    </p:animEffect>
                                    <p:anim calcmode="lin" valueType="num">
                                      <p:cBhvr>
                                        <p:cTn id="4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4" end="4"/>
                                            </p:txEl>
                                          </p:spTgt>
                                        </p:tgtEl>
                                      </p:cBhvr>
                                      <p:to x="100000" y="60000"/>
                                    </p:animScale>
                                    <p:animScale>
                                      <p:cBhvr>
                                        <p:cTn id="50" dur="166" decel="50000">
                                          <p:stCondLst>
                                            <p:cond delay="676"/>
                                          </p:stCondLst>
                                        </p:cTn>
                                        <p:tgtEl>
                                          <p:spTgt spid="3">
                                            <p:txEl>
                                              <p:pRg st="4" end="4"/>
                                            </p:txEl>
                                          </p:spTgt>
                                        </p:tgtEl>
                                      </p:cBhvr>
                                      <p:to x="100000" y="100000"/>
                                    </p:animScale>
                                    <p:animScale>
                                      <p:cBhvr>
                                        <p:cTn id="51" dur="26">
                                          <p:stCondLst>
                                            <p:cond delay="1312"/>
                                          </p:stCondLst>
                                        </p:cTn>
                                        <p:tgtEl>
                                          <p:spTgt spid="3">
                                            <p:txEl>
                                              <p:pRg st="4" end="4"/>
                                            </p:txEl>
                                          </p:spTgt>
                                        </p:tgtEl>
                                      </p:cBhvr>
                                      <p:to x="100000" y="80000"/>
                                    </p:animScale>
                                    <p:animScale>
                                      <p:cBhvr>
                                        <p:cTn id="52" dur="166" decel="50000">
                                          <p:stCondLst>
                                            <p:cond delay="1338"/>
                                          </p:stCondLst>
                                        </p:cTn>
                                        <p:tgtEl>
                                          <p:spTgt spid="3">
                                            <p:txEl>
                                              <p:pRg st="4" end="4"/>
                                            </p:txEl>
                                          </p:spTgt>
                                        </p:tgtEl>
                                      </p:cBhvr>
                                      <p:to x="100000" y="100000"/>
                                    </p:animScale>
                                    <p:animScale>
                                      <p:cBhvr>
                                        <p:cTn id="53" dur="26">
                                          <p:stCondLst>
                                            <p:cond delay="1642"/>
                                          </p:stCondLst>
                                        </p:cTn>
                                        <p:tgtEl>
                                          <p:spTgt spid="3">
                                            <p:txEl>
                                              <p:pRg st="4" end="4"/>
                                            </p:txEl>
                                          </p:spTgt>
                                        </p:tgtEl>
                                      </p:cBhvr>
                                      <p:to x="100000" y="90000"/>
                                    </p:animScale>
                                    <p:animScale>
                                      <p:cBhvr>
                                        <p:cTn id="54" dur="166" decel="50000">
                                          <p:stCondLst>
                                            <p:cond delay="1668"/>
                                          </p:stCondLst>
                                        </p:cTn>
                                        <p:tgtEl>
                                          <p:spTgt spid="3">
                                            <p:txEl>
                                              <p:pRg st="4" end="4"/>
                                            </p:txEl>
                                          </p:spTgt>
                                        </p:tgtEl>
                                      </p:cBhvr>
                                      <p:to x="100000" y="100000"/>
                                    </p:animScale>
                                    <p:animScale>
                                      <p:cBhvr>
                                        <p:cTn id="55" dur="26">
                                          <p:stCondLst>
                                            <p:cond delay="1808"/>
                                          </p:stCondLst>
                                        </p:cTn>
                                        <p:tgtEl>
                                          <p:spTgt spid="3">
                                            <p:txEl>
                                              <p:pRg st="4" end="4"/>
                                            </p:txEl>
                                          </p:spTgt>
                                        </p:tgtEl>
                                      </p:cBhvr>
                                      <p:to x="100000" y="95000"/>
                                    </p:animScale>
                                    <p:animScale>
                                      <p:cBhvr>
                                        <p:cTn id="56"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5AC-7DD3-0DB4-12A4-4562878016AB}"/>
              </a:ext>
            </a:extLst>
          </p:cNvPr>
          <p:cNvSpPr>
            <a:spLocks noGrp="1"/>
          </p:cNvSpPr>
          <p:nvPr>
            <p:ph type="title"/>
          </p:nvPr>
        </p:nvSpPr>
        <p:spPr>
          <a:xfrm>
            <a:off x="2627784" y="4077072"/>
            <a:ext cx="8229600" cy="1143000"/>
          </a:xfrm>
        </p:spPr>
        <p:txBody>
          <a:bodyPr/>
          <a:lstStyle/>
          <a:p>
            <a:r>
              <a:rPr lang="en-IN" dirty="0">
                <a:latin typeface="Brush Script MT" panose="03060802040406070304" pitchFamily="66" charset="0"/>
              </a:rPr>
              <a:t>THANK  YOU!</a:t>
            </a:r>
          </a:p>
        </p:txBody>
      </p:sp>
      <p:pic>
        <p:nvPicPr>
          <p:cNvPr id="5" name="Picture 4">
            <a:extLst>
              <a:ext uri="{FF2B5EF4-FFF2-40B4-BE49-F238E27FC236}">
                <a16:creationId xmlns:a16="http://schemas.microsoft.com/office/drawing/2014/main" id="{46C02A3A-2BD2-C69C-4AFB-52BE7AE39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408162"/>
            <a:ext cx="4873724" cy="2745531"/>
          </a:xfrm>
          <a:prstGeom prst="rect">
            <a:avLst/>
          </a:prstGeom>
        </p:spPr>
      </p:pic>
    </p:spTree>
    <p:extLst>
      <p:ext uri="{BB962C8B-B14F-4D97-AF65-F5344CB8AC3E}">
        <p14:creationId xmlns:p14="http://schemas.microsoft.com/office/powerpoint/2010/main" val="39731265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Table Of contents</a:t>
            </a:r>
          </a:p>
        </p:txBody>
      </p:sp>
      <p:sp>
        <p:nvSpPr>
          <p:cNvPr id="3" name="Content Placeholder 2"/>
          <p:cNvSpPr>
            <a:spLocks noGrp="1"/>
          </p:cNvSpPr>
          <p:nvPr>
            <p:ph idx="1"/>
          </p:nvPr>
        </p:nvSpPr>
        <p:spPr>
          <a:xfrm>
            <a:off x="457200" y="2564904"/>
            <a:ext cx="8229600" cy="3759696"/>
          </a:xfrm>
        </p:spPr>
        <p:txBody>
          <a:bodyPr/>
          <a:lstStyle/>
          <a:p>
            <a:r>
              <a:rPr lang="en-IN" dirty="0"/>
              <a:t>Introduction</a:t>
            </a:r>
          </a:p>
          <a:p>
            <a:r>
              <a:rPr lang="en-IN" dirty="0"/>
              <a:t>DNA Sequencing </a:t>
            </a:r>
          </a:p>
          <a:p>
            <a:r>
              <a:rPr lang="en-IN" dirty="0"/>
              <a:t>Fourier power spectrum and it’s application</a:t>
            </a:r>
          </a:p>
          <a:p>
            <a:r>
              <a:rPr lang="en-IN" dirty="0"/>
              <a:t>Result</a:t>
            </a:r>
          </a:p>
          <a:p>
            <a:r>
              <a:rPr lang="en-IN" dirty="0"/>
              <a:t>Conclusion</a:t>
            </a:r>
          </a:p>
          <a:p>
            <a:r>
              <a:rPr lang="en-IN" dirty="0"/>
              <a:t>References</a:t>
            </a:r>
          </a:p>
        </p:txBody>
      </p:sp>
      <p:pic>
        <p:nvPicPr>
          <p:cNvPr id="5" name="Picture 4">
            <a:extLst>
              <a:ext uri="{FF2B5EF4-FFF2-40B4-BE49-F238E27FC236}">
                <a16:creationId xmlns:a16="http://schemas.microsoft.com/office/drawing/2014/main" id="{4B4197A1-4358-40D6-4DE4-20D3FE8C0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6560" y="1052736"/>
            <a:ext cx="2160240" cy="2160240"/>
          </a:xfrm>
          <a:prstGeom prst="rect">
            <a:avLst/>
          </a:prstGeom>
        </p:spPr>
      </p:pic>
    </p:spTree>
    <p:extLst>
      <p:ext uri="{BB962C8B-B14F-4D97-AF65-F5344CB8AC3E}">
        <p14:creationId xmlns:p14="http://schemas.microsoft.com/office/powerpoint/2010/main" val="30379683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531 -0.00116 L 0 -3.7037E-6 " pathEditMode="relative" rAng="0" ptsTypes="AA">
                                      <p:cBhvr>
                                        <p:cTn id="6" dur="2000" fill="hold"/>
                                        <p:tgtEl>
                                          <p:spTgt spid="2"/>
                                        </p:tgtEl>
                                        <p:attrNameLst>
                                          <p:attrName>ppt_x</p:attrName>
                                          <p:attrName>ppt_y</p:attrName>
                                        </p:attrNameLst>
                                      </p:cBhvr>
                                      <p:rCtr x="39757" y="0"/>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down)">
                                      <p:cBhvr>
                                        <p:cTn id="27" dur="580">
                                          <p:stCondLst>
                                            <p:cond delay="0"/>
                                          </p:stCondLst>
                                        </p:cTn>
                                        <p:tgtEl>
                                          <p:spTgt spid="3">
                                            <p:txEl>
                                              <p:pRg st="1" end="1"/>
                                            </p:txEl>
                                          </p:spTgt>
                                        </p:tgtEl>
                                      </p:cBhvr>
                                    </p:animEffect>
                                    <p:anim calcmode="lin" valueType="num">
                                      <p:cBhvr>
                                        <p:cTn id="2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1" end="1"/>
                                            </p:txEl>
                                          </p:spTgt>
                                        </p:tgtEl>
                                      </p:cBhvr>
                                      <p:to x="100000" y="60000"/>
                                    </p:animScale>
                                    <p:animScale>
                                      <p:cBhvr>
                                        <p:cTn id="34" dur="166" decel="50000">
                                          <p:stCondLst>
                                            <p:cond delay="676"/>
                                          </p:stCondLst>
                                        </p:cTn>
                                        <p:tgtEl>
                                          <p:spTgt spid="3">
                                            <p:txEl>
                                              <p:pRg st="1" end="1"/>
                                            </p:txEl>
                                          </p:spTgt>
                                        </p:tgtEl>
                                      </p:cBhvr>
                                      <p:to x="100000" y="100000"/>
                                    </p:animScale>
                                    <p:animScale>
                                      <p:cBhvr>
                                        <p:cTn id="35" dur="26">
                                          <p:stCondLst>
                                            <p:cond delay="1312"/>
                                          </p:stCondLst>
                                        </p:cTn>
                                        <p:tgtEl>
                                          <p:spTgt spid="3">
                                            <p:txEl>
                                              <p:pRg st="1" end="1"/>
                                            </p:txEl>
                                          </p:spTgt>
                                        </p:tgtEl>
                                      </p:cBhvr>
                                      <p:to x="100000" y="80000"/>
                                    </p:animScale>
                                    <p:animScale>
                                      <p:cBhvr>
                                        <p:cTn id="36" dur="166" decel="50000">
                                          <p:stCondLst>
                                            <p:cond delay="1338"/>
                                          </p:stCondLst>
                                        </p:cTn>
                                        <p:tgtEl>
                                          <p:spTgt spid="3">
                                            <p:txEl>
                                              <p:pRg st="1" end="1"/>
                                            </p:txEl>
                                          </p:spTgt>
                                        </p:tgtEl>
                                      </p:cBhvr>
                                      <p:to x="100000" y="100000"/>
                                    </p:animScale>
                                    <p:animScale>
                                      <p:cBhvr>
                                        <p:cTn id="37" dur="26">
                                          <p:stCondLst>
                                            <p:cond delay="1642"/>
                                          </p:stCondLst>
                                        </p:cTn>
                                        <p:tgtEl>
                                          <p:spTgt spid="3">
                                            <p:txEl>
                                              <p:pRg st="1" end="1"/>
                                            </p:txEl>
                                          </p:spTgt>
                                        </p:tgtEl>
                                      </p:cBhvr>
                                      <p:to x="100000" y="90000"/>
                                    </p:animScale>
                                    <p:animScale>
                                      <p:cBhvr>
                                        <p:cTn id="38" dur="166" decel="50000">
                                          <p:stCondLst>
                                            <p:cond delay="1668"/>
                                          </p:stCondLst>
                                        </p:cTn>
                                        <p:tgtEl>
                                          <p:spTgt spid="3">
                                            <p:txEl>
                                              <p:pRg st="1" end="1"/>
                                            </p:txEl>
                                          </p:spTgt>
                                        </p:tgtEl>
                                      </p:cBhvr>
                                      <p:to x="100000" y="100000"/>
                                    </p:animScale>
                                    <p:animScale>
                                      <p:cBhvr>
                                        <p:cTn id="39" dur="26">
                                          <p:stCondLst>
                                            <p:cond delay="1808"/>
                                          </p:stCondLst>
                                        </p:cTn>
                                        <p:tgtEl>
                                          <p:spTgt spid="3">
                                            <p:txEl>
                                              <p:pRg st="1" end="1"/>
                                            </p:txEl>
                                          </p:spTgt>
                                        </p:tgtEl>
                                      </p:cBhvr>
                                      <p:to x="100000" y="95000"/>
                                    </p:animScale>
                                    <p:animScale>
                                      <p:cBhvr>
                                        <p:cTn id="40" dur="166" decel="50000">
                                          <p:stCondLst>
                                            <p:cond delay="1834"/>
                                          </p:stCondLst>
                                        </p:cTn>
                                        <p:tgtEl>
                                          <p:spTgt spid="3">
                                            <p:txEl>
                                              <p:pRg st="1" end="1"/>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Effect transition="in" filter="wipe(down)">
                                      <p:cBhvr>
                                        <p:cTn id="59" dur="580">
                                          <p:stCondLst>
                                            <p:cond delay="0"/>
                                          </p:stCondLst>
                                        </p:cTn>
                                        <p:tgtEl>
                                          <p:spTgt spid="3">
                                            <p:txEl>
                                              <p:pRg st="3" end="3"/>
                                            </p:txEl>
                                          </p:spTgt>
                                        </p:tgtEl>
                                      </p:cBhvr>
                                    </p:animEffect>
                                    <p:anim calcmode="lin" valueType="num">
                                      <p:cBhvr>
                                        <p:cTn id="6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3" end="3"/>
                                            </p:txEl>
                                          </p:spTgt>
                                        </p:tgtEl>
                                      </p:cBhvr>
                                      <p:to x="100000" y="60000"/>
                                    </p:animScale>
                                    <p:animScale>
                                      <p:cBhvr>
                                        <p:cTn id="66" dur="166" decel="50000">
                                          <p:stCondLst>
                                            <p:cond delay="676"/>
                                          </p:stCondLst>
                                        </p:cTn>
                                        <p:tgtEl>
                                          <p:spTgt spid="3">
                                            <p:txEl>
                                              <p:pRg st="3" end="3"/>
                                            </p:txEl>
                                          </p:spTgt>
                                        </p:tgtEl>
                                      </p:cBhvr>
                                      <p:to x="100000" y="100000"/>
                                    </p:animScale>
                                    <p:animScale>
                                      <p:cBhvr>
                                        <p:cTn id="67" dur="26">
                                          <p:stCondLst>
                                            <p:cond delay="1312"/>
                                          </p:stCondLst>
                                        </p:cTn>
                                        <p:tgtEl>
                                          <p:spTgt spid="3">
                                            <p:txEl>
                                              <p:pRg st="3" end="3"/>
                                            </p:txEl>
                                          </p:spTgt>
                                        </p:tgtEl>
                                      </p:cBhvr>
                                      <p:to x="100000" y="80000"/>
                                    </p:animScale>
                                    <p:animScale>
                                      <p:cBhvr>
                                        <p:cTn id="68" dur="166" decel="50000">
                                          <p:stCondLst>
                                            <p:cond delay="1338"/>
                                          </p:stCondLst>
                                        </p:cTn>
                                        <p:tgtEl>
                                          <p:spTgt spid="3">
                                            <p:txEl>
                                              <p:pRg st="3" end="3"/>
                                            </p:txEl>
                                          </p:spTgt>
                                        </p:tgtEl>
                                      </p:cBhvr>
                                      <p:to x="100000" y="100000"/>
                                    </p:animScale>
                                    <p:animScale>
                                      <p:cBhvr>
                                        <p:cTn id="69" dur="26">
                                          <p:stCondLst>
                                            <p:cond delay="1642"/>
                                          </p:stCondLst>
                                        </p:cTn>
                                        <p:tgtEl>
                                          <p:spTgt spid="3">
                                            <p:txEl>
                                              <p:pRg st="3" end="3"/>
                                            </p:txEl>
                                          </p:spTgt>
                                        </p:tgtEl>
                                      </p:cBhvr>
                                      <p:to x="100000" y="90000"/>
                                    </p:animScale>
                                    <p:animScale>
                                      <p:cBhvr>
                                        <p:cTn id="70" dur="166" decel="50000">
                                          <p:stCondLst>
                                            <p:cond delay="1668"/>
                                          </p:stCondLst>
                                        </p:cTn>
                                        <p:tgtEl>
                                          <p:spTgt spid="3">
                                            <p:txEl>
                                              <p:pRg st="3" end="3"/>
                                            </p:txEl>
                                          </p:spTgt>
                                        </p:tgtEl>
                                      </p:cBhvr>
                                      <p:to x="100000" y="100000"/>
                                    </p:animScale>
                                    <p:animScale>
                                      <p:cBhvr>
                                        <p:cTn id="71" dur="26">
                                          <p:stCondLst>
                                            <p:cond delay="1808"/>
                                          </p:stCondLst>
                                        </p:cTn>
                                        <p:tgtEl>
                                          <p:spTgt spid="3">
                                            <p:txEl>
                                              <p:pRg st="3" end="3"/>
                                            </p:txEl>
                                          </p:spTgt>
                                        </p:tgtEl>
                                      </p:cBhvr>
                                      <p:to x="100000" y="95000"/>
                                    </p:animScale>
                                    <p:animScale>
                                      <p:cBhvr>
                                        <p:cTn id="72" dur="166" decel="50000">
                                          <p:stCondLst>
                                            <p:cond delay="1834"/>
                                          </p:stCondLst>
                                        </p:cTn>
                                        <p:tgtEl>
                                          <p:spTgt spid="3">
                                            <p:txEl>
                                              <p:pRg st="3" end="3"/>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down)">
                                      <p:cBhvr>
                                        <p:cTn id="75" dur="580">
                                          <p:stCondLst>
                                            <p:cond delay="0"/>
                                          </p:stCondLst>
                                        </p:cTn>
                                        <p:tgtEl>
                                          <p:spTgt spid="3">
                                            <p:txEl>
                                              <p:pRg st="4" end="4"/>
                                            </p:txEl>
                                          </p:spTgt>
                                        </p:tgtEl>
                                      </p:cBhvr>
                                    </p:animEffect>
                                    <p:anim calcmode="lin" valueType="num">
                                      <p:cBhvr>
                                        <p:cTn id="7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4" end="4"/>
                                            </p:txEl>
                                          </p:spTgt>
                                        </p:tgtEl>
                                      </p:cBhvr>
                                      <p:to x="100000" y="60000"/>
                                    </p:animScale>
                                    <p:animScale>
                                      <p:cBhvr>
                                        <p:cTn id="82" dur="166" decel="50000">
                                          <p:stCondLst>
                                            <p:cond delay="676"/>
                                          </p:stCondLst>
                                        </p:cTn>
                                        <p:tgtEl>
                                          <p:spTgt spid="3">
                                            <p:txEl>
                                              <p:pRg st="4" end="4"/>
                                            </p:txEl>
                                          </p:spTgt>
                                        </p:tgtEl>
                                      </p:cBhvr>
                                      <p:to x="100000" y="100000"/>
                                    </p:animScale>
                                    <p:animScale>
                                      <p:cBhvr>
                                        <p:cTn id="83" dur="26">
                                          <p:stCondLst>
                                            <p:cond delay="1312"/>
                                          </p:stCondLst>
                                        </p:cTn>
                                        <p:tgtEl>
                                          <p:spTgt spid="3">
                                            <p:txEl>
                                              <p:pRg st="4" end="4"/>
                                            </p:txEl>
                                          </p:spTgt>
                                        </p:tgtEl>
                                      </p:cBhvr>
                                      <p:to x="100000" y="80000"/>
                                    </p:animScale>
                                    <p:animScale>
                                      <p:cBhvr>
                                        <p:cTn id="84" dur="166" decel="50000">
                                          <p:stCondLst>
                                            <p:cond delay="1338"/>
                                          </p:stCondLst>
                                        </p:cTn>
                                        <p:tgtEl>
                                          <p:spTgt spid="3">
                                            <p:txEl>
                                              <p:pRg st="4" end="4"/>
                                            </p:txEl>
                                          </p:spTgt>
                                        </p:tgtEl>
                                      </p:cBhvr>
                                      <p:to x="100000" y="100000"/>
                                    </p:animScale>
                                    <p:animScale>
                                      <p:cBhvr>
                                        <p:cTn id="85" dur="26">
                                          <p:stCondLst>
                                            <p:cond delay="1642"/>
                                          </p:stCondLst>
                                        </p:cTn>
                                        <p:tgtEl>
                                          <p:spTgt spid="3">
                                            <p:txEl>
                                              <p:pRg st="4" end="4"/>
                                            </p:txEl>
                                          </p:spTgt>
                                        </p:tgtEl>
                                      </p:cBhvr>
                                      <p:to x="100000" y="90000"/>
                                    </p:animScale>
                                    <p:animScale>
                                      <p:cBhvr>
                                        <p:cTn id="86" dur="166" decel="50000">
                                          <p:stCondLst>
                                            <p:cond delay="1668"/>
                                          </p:stCondLst>
                                        </p:cTn>
                                        <p:tgtEl>
                                          <p:spTgt spid="3">
                                            <p:txEl>
                                              <p:pRg st="4" end="4"/>
                                            </p:txEl>
                                          </p:spTgt>
                                        </p:tgtEl>
                                      </p:cBhvr>
                                      <p:to x="100000" y="100000"/>
                                    </p:animScale>
                                    <p:animScale>
                                      <p:cBhvr>
                                        <p:cTn id="87" dur="26">
                                          <p:stCondLst>
                                            <p:cond delay="1808"/>
                                          </p:stCondLst>
                                        </p:cTn>
                                        <p:tgtEl>
                                          <p:spTgt spid="3">
                                            <p:txEl>
                                              <p:pRg st="4" end="4"/>
                                            </p:txEl>
                                          </p:spTgt>
                                        </p:tgtEl>
                                      </p:cBhvr>
                                      <p:to x="100000" y="95000"/>
                                    </p:animScale>
                                    <p:animScale>
                                      <p:cBhvr>
                                        <p:cTn id="88" dur="166" decel="50000">
                                          <p:stCondLst>
                                            <p:cond delay="1834"/>
                                          </p:stCondLst>
                                        </p:cTn>
                                        <p:tgtEl>
                                          <p:spTgt spid="3">
                                            <p:txEl>
                                              <p:pRg st="4" end="4"/>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5" end="5"/>
                                            </p:txEl>
                                          </p:spTgt>
                                        </p:tgtEl>
                                        <p:attrNameLst>
                                          <p:attrName>style.visibility</p:attrName>
                                        </p:attrNameLst>
                                      </p:cBhvr>
                                      <p:to>
                                        <p:strVal val="visible"/>
                                      </p:to>
                                    </p:set>
                                    <p:animEffect transition="in" filter="wipe(down)">
                                      <p:cBhvr>
                                        <p:cTn id="91" dur="580">
                                          <p:stCondLst>
                                            <p:cond delay="0"/>
                                          </p:stCondLst>
                                        </p:cTn>
                                        <p:tgtEl>
                                          <p:spTgt spid="3">
                                            <p:txEl>
                                              <p:pRg st="5" end="5"/>
                                            </p:txEl>
                                          </p:spTgt>
                                        </p:tgtEl>
                                      </p:cBhvr>
                                    </p:animEffect>
                                    <p:anim calcmode="lin" valueType="num">
                                      <p:cBhvr>
                                        <p:cTn id="92"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5" end="5"/>
                                            </p:txEl>
                                          </p:spTgt>
                                        </p:tgtEl>
                                      </p:cBhvr>
                                      <p:to x="100000" y="60000"/>
                                    </p:animScale>
                                    <p:animScale>
                                      <p:cBhvr>
                                        <p:cTn id="98" dur="166" decel="50000">
                                          <p:stCondLst>
                                            <p:cond delay="676"/>
                                          </p:stCondLst>
                                        </p:cTn>
                                        <p:tgtEl>
                                          <p:spTgt spid="3">
                                            <p:txEl>
                                              <p:pRg st="5" end="5"/>
                                            </p:txEl>
                                          </p:spTgt>
                                        </p:tgtEl>
                                      </p:cBhvr>
                                      <p:to x="100000" y="100000"/>
                                    </p:animScale>
                                    <p:animScale>
                                      <p:cBhvr>
                                        <p:cTn id="99" dur="26">
                                          <p:stCondLst>
                                            <p:cond delay="1312"/>
                                          </p:stCondLst>
                                        </p:cTn>
                                        <p:tgtEl>
                                          <p:spTgt spid="3">
                                            <p:txEl>
                                              <p:pRg st="5" end="5"/>
                                            </p:txEl>
                                          </p:spTgt>
                                        </p:tgtEl>
                                      </p:cBhvr>
                                      <p:to x="100000" y="80000"/>
                                    </p:animScale>
                                    <p:animScale>
                                      <p:cBhvr>
                                        <p:cTn id="100" dur="166" decel="50000">
                                          <p:stCondLst>
                                            <p:cond delay="1338"/>
                                          </p:stCondLst>
                                        </p:cTn>
                                        <p:tgtEl>
                                          <p:spTgt spid="3">
                                            <p:txEl>
                                              <p:pRg st="5" end="5"/>
                                            </p:txEl>
                                          </p:spTgt>
                                        </p:tgtEl>
                                      </p:cBhvr>
                                      <p:to x="100000" y="100000"/>
                                    </p:animScale>
                                    <p:animScale>
                                      <p:cBhvr>
                                        <p:cTn id="101" dur="26">
                                          <p:stCondLst>
                                            <p:cond delay="1642"/>
                                          </p:stCondLst>
                                        </p:cTn>
                                        <p:tgtEl>
                                          <p:spTgt spid="3">
                                            <p:txEl>
                                              <p:pRg st="5" end="5"/>
                                            </p:txEl>
                                          </p:spTgt>
                                        </p:tgtEl>
                                      </p:cBhvr>
                                      <p:to x="100000" y="90000"/>
                                    </p:animScale>
                                    <p:animScale>
                                      <p:cBhvr>
                                        <p:cTn id="102" dur="166" decel="50000">
                                          <p:stCondLst>
                                            <p:cond delay="1668"/>
                                          </p:stCondLst>
                                        </p:cTn>
                                        <p:tgtEl>
                                          <p:spTgt spid="3">
                                            <p:txEl>
                                              <p:pRg st="5" end="5"/>
                                            </p:txEl>
                                          </p:spTgt>
                                        </p:tgtEl>
                                      </p:cBhvr>
                                      <p:to x="100000" y="100000"/>
                                    </p:animScale>
                                    <p:animScale>
                                      <p:cBhvr>
                                        <p:cTn id="103" dur="26">
                                          <p:stCondLst>
                                            <p:cond delay="1808"/>
                                          </p:stCondLst>
                                        </p:cTn>
                                        <p:tgtEl>
                                          <p:spTgt spid="3">
                                            <p:txEl>
                                              <p:pRg st="5" end="5"/>
                                            </p:txEl>
                                          </p:spTgt>
                                        </p:tgtEl>
                                      </p:cBhvr>
                                      <p:to x="100000" y="95000"/>
                                    </p:animScale>
                                    <p:animScale>
                                      <p:cBhvr>
                                        <p:cTn id="104"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8229600" cy="864096"/>
          </a:xfrm>
        </p:spPr>
        <p:txBody>
          <a:bodyPr/>
          <a:lstStyle/>
          <a:p>
            <a:r>
              <a:rPr lang="en-IN" u="sng" dirty="0"/>
              <a:t>Introduction</a:t>
            </a:r>
          </a:p>
        </p:txBody>
      </p:sp>
      <p:sp>
        <p:nvSpPr>
          <p:cNvPr id="3" name="Content Placeholder 2"/>
          <p:cNvSpPr>
            <a:spLocks noGrp="1"/>
          </p:cNvSpPr>
          <p:nvPr>
            <p:ph idx="1"/>
          </p:nvPr>
        </p:nvSpPr>
        <p:spPr>
          <a:xfrm>
            <a:off x="467544" y="3429000"/>
            <a:ext cx="7776864" cy="2895600"/>
          </a:xfrm>
        </p:spPr>
        <p:txBody>
          <a:bodyPr>
            <a:normAutofit fontScale="85000" lnSpcReduction="20000"/>
          </a:bodyPr>
          <a:lstStyle/>
          <a:p>
            <a:r>
              <a:rPr lang="en-US" dirty="0"/>
              <a:t>DNA sequencing is the determination of the precise sequence of nucleotides in a sample of DNA</a:t>
            </a:r>
          </a:p>
          <a:p>
            <a:pPr marL="0" indent="0">
              <a:buNone/>
            </a:pPr>
            <a:endParaRPr lang="en-US" dirty="0"/>
          </a:p>
          <a:p>
            <a:r>
              <a:rPr lang="en-US" dirty="0"/>
              <a:t>It is used widely in many fields such as in the field of biotechnology, forensic biology ,in diagnostic.</a:t>
            </a:r>
          </a:p>
          <a:p>
            <a:pPr marL="0" indent="0">
              <a:buNone/>
            </a:pPr>
            <a:endParaRPr lang="en-US" dirty="0"/>
          </a:p>
          <a:p>
            <a:r>
              <a:rPr lang="en-US" dirty="0"/>
              <a:t>Ultimately, DNA sequencing will become a part of a patient's medical record, helping physicians to determine the patient's risk of certain diseases and the optimal treatments</a:t>
            </a:r>
            <a:endParaRPr lang="en-IN" dirty="0"/>
          </a:p>
        </p:txBody>
      </p:sp>
      <p:pic>
        <p:nvPicPr>
          <p:cNvPr id="5" name="Picture 4">
            <a:extLst>
              <a:ext uri="{FF2B5EF4-FFF2-40B4-BE49-F238E27FC236}">
                <a16:creationId xmlns:a16="http://schemas.microsoft.com/office/drawing/2014/main" id="{5C9A56B0-4B51-9B7C-A44F-18FCC548F7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8144" y="908720"/>
            <a:ext cx="2160240" cy="2160240"/>
          </a:xfrm>
          <a:prstGeom prst="rect">
            <a:avLst/>
          </a:prstGeom>
        </p:spPr>
      </p:pic>
    </p:spTree>
    <p:extLst>
      <p:ext uri="{BB962C8B-B14F-4D97-AF65-F5344CB8AC3E}">
        <p14:creationId xmlns:p14="http://schemas.microsoft.com/office/powerpoint/2010/main" val="4638669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40955 0.00023 L -2.5E-6 -3.7037E-7 " pathEditMode="relative" rAng="0" ptsTypes="AA">
                                      <p:cBhvr>
                                        <p:cTn id="6" dur="2000" fill="hold"/>
                                        <p:tgtEl>
                                          <p:spTgt spid="2"/>
                                        </p:tgtEl>
                                        <p:attrNameLst>
                                          <p:attrName>ppt_x</p:attrName>
                                          <p:attrName>ppt_y</p:attrName>
                                        </p:attrNameLst>
                                      </p:cBhvr>
                                      <p:rCtr x="20868" y="0"/>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80">
                                          <p:stCondLst>
                                            <p:cond delay="0"/>
                                          </p:stCondLst>
                                        </p:cTn>
                                        <p:tgtEl>
                                          <p:spTgt spid="3">
                                            <p:txEl>
                                              <p:pRg st="2" end="2"/>
                                            </p:txEl>
                                          </p:spTgt>
                                        </p:tgtEl>
                                      </p:cBhvr>
                                    </p:animEffect>
                                    <p:anim calcmode="lin" valueType="num">
                                      <p:cBhvr>
                                        <p:cTn id="2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2" end="2"/>
                                            </p:txEl>
                                          </p:spTgt>
                                        </p:tgtEl>
                                      </p:cBhvr>
                                      <p:to x="100000" y="60000"/>
                                    </p:animScale>
                                    <p:animScale>
                                      <p:cBhvr>
                                        <p:cTn id="34" dur="166" decel="50000">
                                          <p:stCondLst>
                                            <p:cond delay="676"/>
                                          </p:stCondLst>
                                        </p:cTn>
                                        <p:tgtEl>
                                          <p:spTgt spid="3">
                                            <p:txEl>
                                              <p:pRg st="2" end="2"/>
                                            </p:txEl>
                                          </p:spTgt>
                                        </p:tgtEl>
                                      </p:cBhvr>
                                      <p:to x="100000" y="100000"/>
                                    </p:animScale>
                                    <p:animScale>
                                      <p:cBhvr>
                                        <p:cTn id="35" dur="26">
                                          <p:stCondLst>
                                            <p:cond delay="1312"/>
                                          </p:stCondLst>
                                        </p:cTn>
                                        <p:tgtEl>
                                          <p:spTgt spid="3">
                                            <p:txEl>
                                              <p:pRg st="2" end="2"/>
                                            </p:txEl>
                                          </p:spTgt>
                                        </p:tgtEl>
                                      </p:cBhvr>
                                      <p:to x="100000" y="80000"/>
                                    </p:animScale>
                                    <p:animScale>
                                      <p:cBhvr>
                                        <p:cTn id="36" dur="166" decel="50000">
                                          <p:stCondLst>
                                            <p:cond delay="1338"/>
                                          </p:stCondLst>
                                        </p:cTn>
                                        <p:tgtEl>
                                          <p:spTgt spid="3">
                                            <p:txEl>
                                              <p:pRg st="2" end="2"/>
                                            </p:txEl>
                                          </p:spTgt>
                                        </p:tgtEl>
                                      </p:cBhvr>
                                      <p:to x="100000" y="100000"/>
                                    </p:animScale>
                                    <p:animScale>
                                      <p:cBhvr>
                                        <p:cTn id="37" dur="26">
                                          <p:stCondLst>
                                            <p:cond delay="1642"/>
                                          </p:stCondLst>
                                        </p:cTn>
                                        <p:tgtEl>
                                          <p:spTgt spid="3">
                                            <p:txEl>
                                              <p:pRg st="2" end="2"/>
                                            </p:txEl>
                                          </p:spTgt>
                                        </p:tgtEl>
                                      </p:cBhvr>
                                      <p:to x="100000" y="90000"/>
                                    </p:animScale>
                                    <p:animScale>
                                      <p:cBhvr>
                                        <p:cTn id="38" dur="166" decel="50000">
                                          <p:stCondLst>
                                            <p:cond delay="1668"/>
                                          </p:stCondLst>
                                        </p:cTn>
                                        <p:tgtEl>
                                          <p:spTgt spid="3">
                                            <p:txEl>
                                              <p:pRg st="2" end="2"/>
                                            </p:txEl>
                                          </p:spTgt>
                                        </p:tgtEl>
                                      </p:cBhvr>
                                      <p:to x="100000" y="100000"/>
                                    </p:animScale>
                                    <p:animScale>
                                      <p:cBhvr>
                                        <p:cTn id="39" dur="26">
                                          <p:stCondLst>
                                            <p:cond delay="1808"/>
                                          </p:stCondLst>
                                        </p:cTn>
                                        <p:tgtEl>
                                          <p:spTgt spid="3">
                                            <p:txEl>
                                              <p:pRg st="2" end="2"/>
                                            </p:txEl>
                                          </p:spTgt>
                                        </p:tgtEl>
                                      </p:cBhvr>
                                      <p:to x="100000" y="95000"/>
                                    </p:animScale>
                                    <p:animScale>
                                      <p:cBhvr>
                                        <p:cTn id="40" dur="166" decel="50000">
                                          <p:stCondLst>
                                            <p:cond delay="1834"/>
                                          </p:stCondLst>
                                        </p:cTn>
                                        <p:tgtEl>
                                          <p:spTgt spid="3">
                                            <p:txEl>
                                              <p:pRg st="2" end="2"/>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80">
                                          <p:stCondLst>
                                            <p:cond delay="0"/>
                                          </p:stCondLst>
                                        </p:cTn>
                                        <p:tgtEl>
                                          <p:spTgt spid="3">
                                            <p:txEl>
                                              <p:pRg st="4" end="4"/>
                                            </p:txEl>
                                          </p:spTgt>
                                        </p:tgtEl>
                                      </p:cBhvr>
                                    </p:animEffect>
                                    <p:anim calcmode="lin" valueType="num">
                                      <p:cBhvr>
                                        <p:cTn id="4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4" end="4"/>
                                            </p:txEl>
                                          </p:spTgt>
                                        </p:tgtEl>
                                      </p:cBhvr>
                                      <p:to x="100000" y="60000"/>
                                    </p:animScale>
                                    <p:animScale>
                                      <p:cBhvr>
                                        <p:cTn id="50" dur="166" decel="50000">
                                          <p:stCondLst>
                                            <p:cond delay="676"/>
                                          </p:stCondLst>
                                        </p:cTn>
                                        <p:tgtEl>
                                          <p:spTgt spid="3">
                                            <p:txEl>
                                              <p:pRg st="4" end="4"/>
                                            </p:txEl>
                                          </p:spTgt>
                                        </p:tgtEl>
                                      </p:cBhvr>
                                      <p:to x="100000" y="100000"/>
                                    </p:animScale>
                                    <p:animScale>
                                      <p:cBhvr>
                                        <p:cTn id="51" dur="26">
                                          <p:stCondLst>
                                            <p:cond delay="1312"/>
                                          </p:stCondLst>
                                        </p:cTn>
                                        <p:tgtEl>
                                          <p:spTgt spid="3">
                                            <p:txEl>
                                              <p:pRg st="4" end="4"/>
                                            </p:txEl>
                                          </p:spTgt>
                                        </p:tgtEl>
                                      </p:cBhvr>
                                      <p:to x="100000" y="80000"/>
                                    </p:animScale>
                                    <p:animScale>
                                      <p:cBhvr>
                                        <p:cTn id="52" dur="166" decel="50000">
                                          <p:stCondLst>
                                            <p:cond delay="1338"/>
                                          </p:stCondLst>
                                        </p:cTn>
                                        <p:tgtEl>
                                          <p:spTgt spid="3">
                                            <p:txEl>
                                              <p:pRg st="4" end="4"/>
                                            </p:txEl>
                                          </p:spTgt>
                                        </p:tgtEl>
                                      </p:cBhvr>
                                      <p:to x="100000" y="100000"/>
                                    </p:animScale>
                                    <p:animScale>
                                      <p:cBhvr>
                                        <p:cTn id="53" dur="26">
                                          <p:stCondLst>
                                            <p:cond delay="1642"/>
                                          </p:stCondLst>
                                        </p:cTn>
                                        <p:tgtEl>
                                          <p:spTgt spid="3">
                                            <p:txEl>
                                              <p:pRg st="4" end="4"/>
                                            </p:txEl>
                                          </p:spTgt>
                                        </p:tgtEl>
                                      </p:cBhvr>
                                      <p:to x="100000" y="90000"/>
                                    </p:animScale>
                                    <p:animScale>
                                      <p:cBhvr>
                                        <p:cTn id="54" dur="166" decel="50000">
                                          <p:stCondLst>
                                            <p:cond delay="1668"/>
                                          </p:stCondLst>
                                        </p:cTn>
                                        <p:tgtEl>
                                          <p:spTgt spid="3">
                                            <p:txEl>
                                              <p:pRg st="4" end="4"/>
                                            </p:txEl>
                                          </p:spTgt>
                                        </p:tgtEl>
                                      </p:cBhvr>
                                      <p:to x="100000" y="100000"/>
                                    </p:animScale>
                                    <p:animScale>
                                      <p:cBhvr>
                                        <p:cTn id="55" dur="26">
                                          <p:stCondLst>
                                            <p:cond delay="1808"/>
                                          </p:stCondLst>
                                        </p:cTn>
                                        <p:tgtEl>
                                          <p:spTgt spid="3">
                                            <p:txEl>
                                              <p:pRg st="4" end="4"/>
                                            </p:txEl>
                                          </p:spTgt>
                                        </p:tgtEl>
                                      </p:cBhvr>
                                      <p:to x="100000" y="95000"/>
                                    </p:animScale>
                                    <p:animScale>
                                      <p:cBhvr>
                                        <p:cTn id="56"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Methods of DNA Sequencing </a:t>
            </a:r>
          </a:p>
        </p:txBody>
      </p:sp>
      <p:sp>
        <p:nvSpPr>
          <p:cNvPr id="3" name="Content Placeholder 2"/>
          <p:cNvSpPr>
            <a:spLocks noGrp="1"/>
          </p:cNvSpPr>
          <p:nvPr>
            <p:ph idx="1"/>
          </p:nvPr>
        </p:nvSpPr>
        <p:spPr/>
        <p:txBody>
          <a:bodyPr/>
          <a:lstStyle/>
          <a:p>
            <a:endParaRPr lang="en-IN" dirty="0"/>
          </a:p>
          <a:p>
            <a:pPr marL="0" indent="0">
              <a:buNone/>
            </a:pPr>
            <a:r>
              <a:rPr lang="en-IN" dirty="0"/>
              <a:t>There are four methods by which we can do DNA sequencing:</a:t>
            </a:r>
          </a:p>
          <a:p>
            <a:pPr marL="0" indent="0">
              <a:buNone/>
            </a:pPr>
            <a:endParaRPr lang="en-IN" dirty="0"/>
          </a:p>
          <a:p>
            <a:r>
              <a:rPr lang="en-IN" dirty="0"/>
              <a:t>Ramanujan Fourier Transform</a:t>
            </a:r>
          </a:p>
          <a:p>
            <a:r>
              <a:rPr lang="en-IN" dirty="0"/>
              <a:t>Fourier Power Spectrum </a:t>
            </a:r>
          </a:p>
          <a:p>
            <a:r>
              <a:rPr lang="en-IN" dirty="0"/>
              <a:t>Nucleotide based Fourier Power Transform </a:t>
            </a:r>
          </a:p>
          <a:p>
            <a:r>
              <a:rPr lang="en-IN" dirty="0"/>
              <a:t>Fractional Fourier Transform</a:t>
            </a:r>
          </a:p>
        </p:txBody>
      </p:sp>
    </p:spTree>
    <p:extLst>
      <p:ext uri="{BB962C8B-B14F-4D97-AF65-F5344CB8AC3E}">
        <p14:creationId xmlns:p14="http://schemas.microsoft.com/office/powerpoint/2010/main" val="30916774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88993 -0.00116 L 0 -3.7037E-6 " pathEditMode="relative" rAng="0" ptsTypes="AA">
                                      <p:cBhvr>
                                        <p:cTn id="6" dur="2000" fill="hold"/>
                                        <p:tgtEl>
                                          <p:spTgt spid="2"/>
                                        </p:tgtEl>
                                        <p:attrNameLst>
                                          <p:attrName>ppt_x</p:attrName>
                                          <p:attrName>ppt_y</p:attrName>
                                        </p:attrNameLst>
                                      </p:cBhvr>
                                      <p:rCtr x="44497" y="0"/>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80">
                                          <p:stCondLst>
                                            <p:cond delay="0"/>
                                          </p:stCondLst>
                                        </p:cTn>
                                        <p:tgtEl>
                                          <p:spTgt spid="3">
                                            <p:txEl>
                                              <p:pRg st="1" end="1"/>
                                            </p:txEl>
                                          </p:spTgt>
                                        </p:tgtEl>
                                      </p:cBhvr>
                                    </p:animEffect>
                                    <p:anim calcmode="lin" valueType="num">
                                      <p:cBhvr>
                                        <p:cTn id="1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1" end="1"/>
                                            </p:txEl>
                                          </p:spTgt>
                                        </p:tgtEl>
                                      </p:cBhvr>
                                      <p:to x="100000" y="60000"/>
                                    </p:animScale>
                                    <p:animScale>
                                      <p:cBhvr>
                                        <p:cTn id="18" dur="166" decel="50000">
                                          <p:stCondLst>
                                            <p:cond delay="676"/>
                                          </p:stCondLst>
                                        </p:cTn>
                                        <p:tgtEl>
                                          <p:spTgt spid="3">
                                            <p:txEl>
                                              <p:pRg st="1" end="1"/>
                                            </p:txEl>
                                          </p:spTgt>
                                        </p:tgtEl>
                                      </p:cBhvr>
                                      <p:to x="100000" y="100000"/>
                                    </p:animScale>
                                    <p:animScale>
                                      <p:cBhvr>
                                        <p:cTn id="19" dur="26">
                                          <p:stCondLst>
                                            <p:cond delay="1312"/>
                                          </p:stCondLst>
                                        </p:cTn>
                                        <p:tgtEl>
                                          <p:spTgt spid="3">
                                            <p:txEl>
                                              <p:pRg st="1" end="1"/>
                                            </p:txEl>
                                          </p:spTgt>
                                        </p:tgtEl>
                                      </p:cBhvr>
                                      <p:to x="100000" y="80000"/>
                                    </p:animScale>
                                    <p:animScale>
                                      <p:cBhvr>
                                        <p:cTn id="20" dur="166" decel="50000">
                                          <p:stCondLst>
                                            <p:cond delay="1338"/>
                                          </p:stCondLst>
                                        </p:cTn>
                                        <p:tgtEl>
                                          <p:spTgt spid="3">
                                            <p:txEl>
                                              <p:pRg st="1" end="1"/>
                                            </p:txEl>
                                          </p:spTgt>
                                        </p:tgtEl>
                                      </p:cBhvr>
                                      <p:to x="100000" y="100000"/>
                                    </p:animScale>
                                    <p:animScale>
                                      <p:cBhvr>
                                        <p:cTn id="21" dur="26">
                                          <p:stCondLst>
                                            <p:cond delay="1642"/>
                                          </p:stCondLst>
                                        </p:cTn>
                                        <p:tgtEl>
                                          <p:spTgt spid="3">
                                            <p:txEl>
                                              <p:pRg st="1" end="1"/>
                                            </p:txEl>
                                          </p:spTgt>
                                        </p:tgtEl>
                                      </p:cBhvr>
                                      <p:to x="100000" y="90000"/>
                                    </p:animScale>
                                    <p:animScale>
                                      <p:cBhvr>
                                        <p:cTn id="22" dur="166" decel="50000">
                                          <p:stCondLst>
                                            <p:cond delay="1668"/>
                                          </p:stCondLst>
                                        </p:cTn>
                                        <p:tgtEl>
                                          <p:spTgt spid="3">
                                            <p:txEl>
                                              <p:pRg st="1" end="1"/>
                                            </p:txEl>
                                          </p:spTgt>
                                        </p:tgtEl>
                                      </p:cBhvr>
                                      <p:to x="100000" y="100000"/>
                                    </p:animScale>
                                    <p:animScale>
                                      <p:cBhvr>
                                        <p:cTn id="23" dur="26">
                                          <p:stCondLst>
                                            <p:cond delay="1808"/>
                                          </p:stCondLst>
                                        </p:cTn>
                                        <p:tgtEl>
                                          <p:spTgt spid="3">
                                            <p:txEl>
                                              <p:pRg st="1" end="1"/>
                                            </p:txEl>
                                          </p:spTgt>
                                        </p:tgtEl>
                                      </p:cBhvr>
                                      <p:to x="100000" y="95000"/>
                                    </p:animScale>
                                    <p:animScale>
                                      <p:cBhvr>
                                        <p:cTn id="24" dur="166" decel="50000">
                                          <p:stCondLst>
                                            <p:cond delay="1834"/>
                                          </p:stCondLst>
                                        </p:cTn>
                                        <p:tgtEl>
                                          <p:spTgt spid="3">
                                            <p:txEl>
                                              <p:pRg st="1" end="1"/>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80">
                                          <p:stCondLst>
                                            <p:cond delay="0"/>
                                          </p:stCondLst>
                                        </p:cTn>
                                        <p:tgtEl>
                                          <p:spTgt spid="3">
                                            <p:txEl>
                                              <p:pRg st="3" end="3"/>
                                            </p:txEl>
                                          </p:spTgt>
                                        </p:tgtEl>
                                      </p:cBhvr>
                                    </p:animEffect>
                                    <p:anim calcmode="lin" valueType="num">
                                      <p:cBhvr>
                                        <p:cTn id="2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3" end="3"/>
                                            </p:txEl>
                                          </p:spTgt>
                                        </p:tgtEl>
                                      </p:cBhvr>
                                      <p:to x="100000" y="60000"/>
                                    </p:animScale>
                                    <p:animScale>
                                      <p:cBhvr>
                                        <p:cTn id="34" dur="166" decel="50000">
                                          <p:stCondLst>
                                            <p:cond delay="676"/>
                                          </p:stCondLst>
                                        </p:cTn>
                                        <p:tgtEl>
                                          <p:spTgt spid="3">
                                            <p:txEl>
                                              <p:pRg st="3" end="3"/>
                                            </p:txEl>
                                          </p:spTgt>
                                        </p:tgtEl>
                                      </p:cBhvr>
                                      <p:to x="100000" y="100000"/>
                                    </p:animScale>
                                    <p:animScale>
                                      <p:cBhvr>
                                        <p:cTn id="35" dur="26">
                                          <p:stCondLst>
                                            <p:cond delay="1312"/>
                                          </p:stCondLst>
                                        </p:cTn>
                                        <p:tgtEl>
                                          <p:spTgt spid="3">
                                            <p:txEl>
                                              <p:pRg st="3" end="3"/>
                                            </p:txEl>
                                          </p:spTgt>
                                        </p:tgtEl>
                                      </p:cBhvr>
                                      <p:to x="100000" y="80000"/>
                                    </p:animScale>
                                    <p:animScale>
                                      <p:cBhvr>
                                        <p:cTn id="36" dur="166" decel="50000">
                                          <p:stCondLst>
                                            <p:cond delay="1338"/>
                                          </p:stCondLst>
                                        </p:cTn>
                                        <p:tgtEl>
                                          <p:spTgt spid="3">
                                            <p:txEl>
                                              <p:pRg st="3" end="3"/>
                                            </p:txEl>
                                          </p:spTgt>
                                        </p:tgtEl>
                                      </p:cBhvr>
                                      <p:to x="100000" y="100000"/>
                                    </p:animScale>
                                    <p:animScale>
                                      <p:cBhvr>
                                        <p:cTn id="37" dur="26">
                                          <p:stCondLst>
                                            <p:cond delay="1642"/>
                                          </p:stCondLst>
                                        </p:cTn>
                                        <p:tgtEl>
                                          <p:spTgt spid="3">
                                            <p:txEl>
                                              <p:pRg st="3" end="3"/>
                                            </p:txEl>
                                          </p:spTgt>
                                        </p:tgtEl>
                                      </p:cBhvr>
                                      <p:to x="100000" y="90000"/>
                                    </p:animScale>
                                    <p:animScale>
                                      <p:cBhvr>
                                        <p:cTn id="38" dur="166" decel="50000">
                                          <p:stCondLst>
                                            <p:cond delay="1668"/>
                                          </p:stCondLst>
                                        </p:cTn>
                                        <p:tgtEl>
                                          <p:spTgt spid="3">
                                            <p:txEl>
                                              <p:pRg st="3" end="3"/>
                                            </p:txEl>
                                          </p:spTgt>
                                        </p:tgtEl>
                                      </p:cBhvr>
                                      <p:to x="100000" y="100000"/>
                                    </p:animScale>
                                    <p:animScale>
                                      <p:cBhvr>
                                        <p:cTn id="39" dur="26">
                                          <p:stCondLst>
                                            <p:cond delay="1808"/>
                                          </p:stCondLst>
                                        </p:cTn>
                                        <p:tgtEl>
                                          <p:spTgt spid="3">
                                            <p:txEl>
                                              <p:pRg st="3" end="3"/>
                                            </p:txEl>
                                          </p:spTgt>
                                        </p:tgtEl>
                                      </p:cBhvr>
                                      <p:to x="100000" y="95000"/>
                                    </p:animScale>
                                    <p:animScale>
                                      <p:cBhvr>
                                        <p:cTn id="40" dur="166" decel="50000">
                                          <p:stCondLst>
                                            <p:cond delay="1834"/>
                                          </p:stCondLst>
                                        </p:cTn>
                                        <p:tgtEl>
                                          <p:spTgt spid="3">
                                            <p:txEl>
                                              <p:pRg st="3" end="3"/>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80">
                                          <p:stCondLst>
                                            <p:cond delay="0"/>
                                          </p:stCondLst>
                                        </p:cTn>
                                        <p:tgtEl>
                                          <p:spTgt spid="3">
                                            <p:txEl>
                                              <p:pRg st="4" end="4"/>
                                            </p:txEl>
                                          </p:spTgt>
                                        </p:tgtEl>
                                      </p:cBhvr>
                                    </p:animEffect>
                                    <p:anim calcmode="lin" valueType="num">
                                      <p:cBhvr>
                                        <p:cTn id="4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4" end="4"/>
                                            </p:txEl>
                                          </p:spTgt>
                                        </p:tgtEl>
                                      </p:cBhvr>
                                      <p:to x="100000" y="60000"/>
                                    </p:animScale>
                                    <p:animScale>
                                      <p:cBhvr>
                                        <p:cTn id="50" dur="166" decel="50000">
                                          <p:stCondLst>
                                            <p:cond delay="676"/>
                                          </p:stCondLst>
                                        </p:cTn>
                                        <p:tgtEl>
                                          <p:spTgt spid="3">
                                            <p:txEl>
                                              <p:pRg st="4" end="4"/>
                                            </p:txEl>
                                          </p:spTgt>
                                        </p:tgtEl>
                                      </p:cBhvr>
                                      <p:to x="100000" y="100000"/>
                                    </p:animScale>
                                    <p:animScale>
                                      <p:cBhvr>
                                        <p:cTn id="51" dur="26">
                                          <p:stCondLst>
                                            <p:cond delay="1312"/>
                                          </p:stCondLst>
                                        </p:cTn>
                                        <p:tgtEl>
                                          <p:spTgt spid="3">
                                            <p:txEl>
                                              <p:pRg st="4" end="4"/>
                                            </p:txEl>
                                          </p:spTgt>
                                        </p:tgtEl>
                                      </p:cBhvr>
                                      <p:to x="100000" y="80000"/>
                                    </p:animScale>
                                    <p:animScale>
                                      <p:cBhvr>
                                        <p:cTn id="52" dur="166" decel="50000">
                                          <p:stCondLst>
                                            <p:cond delay="1338"/>
                                          </p:stCondLst>
                                        </p:cTn>
                                        <p:tgtEl>
                                          <p:spTgt spid="3">
                                            <p:txEl>
                                              <p:pRg st="4" end="4"/>
                                            </p:txEl>
                                          </p:spTgt>
                                        </p:tgtEl>
                                      </p:cBhvr>
                                      <p:to x="100000" y="100000"/>
                                    </p:animScale>
                                    <p:animScale>
                                      <p:cBhvr>
                                        <p:cTn id="53" dur="26">
                                          <p:stCondLst>
                                            <p:cond delay="1642"/>
                                          </p:stCondLst>
                                        </p:cTn>
                                        <p:tgtEl>
                                          <p:spTgt spid="3">
                                            <p:txEl>
                                              <p:pRg st="4" end="4"/>
                                            </p:txEl>
                                          </p:spTgt>
                                        </p:tgtEl>
                                      </p:cBhvr>
                                      <p:to x="100000" y="90000"/>
                                    </p:animScale>
                                    <p:animScale>
                                      <p:cBhvr>
                                        <p:cTn id="54" dur="166" decel="50000">
                                          <p:stCondLst>
                                            <p:cond delay="1668"/>
                                          </p:stCondLst>
                                        </p:cTn>
                                        <p:tgtEl>
                                          <p:spTgt spid="3">
                                            <p:txEl>
                                              <p:pRg st="4" end="4"/>
                                            </p:txEl>
                                          </p:spTgt>
                                        </p:tgtEl>
                                      </p:cBhvr>
                                      <p:to x="100000" y="100000"/>
                                    </p:animScale>
                                    <p:animScale>
                                      <p:cBhvr>
                                        <p:cTn id="55" dur="26">
                                          <p:stCondLst>
                                            <p:cond delay="1808"/>
                                          </p:stCondLst>
                                        </p:cTn>
                                        <p:tgtEl>
                                          <p:spTgt spid="3">
                                            <p:txEl>
                                              <p:pRg st="4" end="4"/>
                                            </p:txEl>
                                          </p:spTgt>
                                        </p:tgtEl>
                                      </p:cBhvr>
                                      <p:to x="100000" y="95000"/>
                                    </p:animScale>
                                    <p:animScale>
                                      <p:cBhvr>
                                        <p:cTn id="56" dur="166" decel="50000">
                                          <p:stCondLst>
                                            <p:cond delay="1834"/>
                                          </p:stCondLst>
                                        </p:cTn>
                                        <p:tgtEl>
                                          <p:spTgt spid="3">
                                            <p:txEl>
                                              <p:pRg st="4" end="4"/>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wipe(down)">
                                      <p:cBhvr>
                                        <p:cTn id="59" dur="580">
                                          <p:stCondLst>
                                            <p:cond delay="0"/>
                                          </p:stCondLst>
                                        </p:cTn>
                                        <p:tgtEl>
                                          <p:spTgt spid="3">
                                            <p:txEl>
                                              <p:pRg st="5" end="5"/>
                                            </p:txEl>
                                          </p:spTgt>
                                        </p:tgtEl>
                                      </p:cBhvr>
                                    </p:animEffect>
                                    <p:anim calcmode="lin" valueType="num">
                                      <p:cBhvr>
                                        <p:cTn id="6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5" end="5"/>
                                            </p:txEl>
                                          </p:spTgt>
                                        </p:tgtEl>
                                      </p:cBhvr>
                                      <p:to x="100000" y="60000"/>
                                    </p:animScale>
                                    <p:animScale>
                                      <p:cBhvr>
                                        <p:cTn id="66" dur="166" decel="50000">
                                          <p:stCondLst>
                                            <p:cond delay="676"/>
                                          </p:stCondLst>
                                        </p:cTn>
                                        <p:tgtEl>
                                          <p:spTgt spid="3">
                                            <p:txEl>
                                              <p:pRg st="5" end="5"/>
                                            </p:txEl>
                                          </p:spTgt>
                                        </p:tgtEl>
                                      </p:cBhvr>
                                      <p:to x="100000" y="100000"/>
                                    </p:animScale>
                                    <p:animScale>
                                      <p:cBhvr>
                                        <p:cTn id="67" dur="26">
                                          <p:stCondLst>
                                            <p:cond delay="1312"/>
                                          </p:stCondLst>
                                        </p:cTn>
                                        <p:tgtEl>
                                          <p:spTgt spid="3">
                                            <p:txEl>
                                              <p:pRg st="5" end="5"/>
                                            </p:txEl>
                                          </p:spTgt>
                                        </p:tgtEl>
                                      </p:cBhvr>
                                      <p:to x="100000" y="80000"/>
                                    </p:animScale>
                                    <p:animScale>
                                      <p:cBhvr>
                                        <p:cTn id="68" dur="166" decel="50000">
                                          <p:stCondLst>
                                            <p:cond delay="1338"/>
                                          </p:stCondLst>
                                        </p:cTn>
                                        <p:tgtEl>
                                          <p:spTgt spid="3">
                                            <p:txEl>
                                              <p:pRg st="5" end="5"/>
                                            </p:txEl>
                                          </p:spTgt>
                                        </p:tgtEl>
                                      </p:cBhvr>
                                      <p:to x="100000" y="100000"/>
                                    </p:animScale>
                                    <p:animScale>
                                      <p:cBhvr>
                                        <p:cTn id="69" dur="26">
                                          <p:stCondLst>
                                            <p:cond delay="1642"/>
                                          </p:stCondLst>
                                        </p:cTn>
                                        <p:tgtEl>
                                          <p:spTgt spid="3">
                                            <p:txEl>
                                              <p:pRg st="5" end="5"/>
                                            </p:txEl>
                                          </p:spTgt>
                                        </p:tgtEl>
                                      </p:cBhvr>
                                      <p:to x="100000" y="90000"/>
                                    </p:animScale>
                                    <p:animScale>
                                      <p:cBhvr>
                                        <p:cTn id="70" dur="166" decel="50000">
                                          <p:stCondLst>
                                            <p:cond delay="1668"/>
                                          </p:stCondLst>
                                        </p:cTn>
                                        <p:tgtEl>
                                          <p:spTgt spid="3">
                                            <p:txEl>
                                              <p:pRg st="5" end="5"/>
                                            </p:txEl>
                                          </p:spTgt>
                                        </p:tgtEl>
                                      </p:cBhvr>
                                      <p:to x="100000" y="100000"/>
                                    </p:animScale>
                                    <p:animScale>
                                      <p:cBhvr>
                                        <p:cTn id="71" dur="26">
                                          <p:stCondLst>
                                            <p:cond delay="1808"/>
                                          </p:stCondLst>
                                        </p:cTn>
                                        <p:tgtEl>
                                          <p:spTgt spid="3">
                                            <p:txEl>
                                              <p:pRg st="5" end="5"/>
                                            </p:txEl>
                                          </p:spTgt>
                                        </p:tgtEl>
                                      </p:cBhvr>
                                      <p:to x="100000" y="95000"/>
                                    </p:animScale>
                                    <p:animScale>
                                      <p:cBhvr>
                                        <p:cTn id="72" dur="166" decel="50000">
                                          <p:stCondLst>
                                            <p:cond delay="1834"/>
                                          </p:stCondLst>
                                        </p:cTn>
                                        <p:tgtEl>
                                          <p:spTgt spid="3">
                                            <p:txEl>
                                              <p:pRg st="5" end="5"/>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3">
                                            <p:txEl>
                                              <p:pRg st="6" end="6"/>
                                            </p:txEl>
                                          </p:spTgt>
                                        </p:tgtEl>
                                        <p:attrNameLst>
                                          <p:attrName>style.visibility</p:attrName>
                                        </p:attrNameLst>
                                      </p:cBhvr>
                                      <p:to>
                                        <p:strVal val="visible"/>
                                      </p:to>
                                    </p:set>
                                    <p:animEffect transition="in" filter="wipe(down)">
                                      <p:cBhvr>
                                        <p:cTn id="75" dur="580">
                                          <p:stCondLst>
                                            <p:cond delay="0"/>
                                          </p:stCondLst>
                                        </p:cTn>
                                        <p:tgtEl>
                                          <p:spTgt spid="3">
                                            <p:txEl>
                                              <p:pRg st="6" end="6"/>
                                            </p:txEl>
                                          </p:spTgt>
                                        </p:tgtEl>
                                      </p:cBhvr>
                                    </p:animEffect>
                                    <p:anim calcmode="lin" valueType="num">
                                      <p:cBhvr>
                                        <p:cTn id="7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6" end="6"/>
                                            </p:txEl>
                                          </p:spTgt>
                                        </p:tgtEl>
                                      </p:cBhvr>
                                      <p:to x="100000" y="60000"/>
                                    </p:animScale>
                                    <p:animScale>
                                      <p:cBhvr>
                                        <p:cTn id="82" dur="166" decel="50000">
                                          <p:stCondLst>
                                            <p:cond delay="676"/>
                                          </p:stCondLst>
                                        </p:cTn>
                                        <p:tgtEl>
                                          <p:spTgt spid="3">
                                            <p:txEl>
                                              <p:pRg st="6" end="6"/>
                                            </p:txEl>
                                          </p:spTgt>
                                        </p:tgtEl>
                                      </p:cBhvr>
                                      <p:to x="100000" y="100000"/>
                                    </p:animScale>
                                    <p:animScale>
                                      <p:cBhvr>
                                        <p:cTn id="83" dur="26">
                                          <p:stCondLst>
                                            <p:cond delay="1312"/>
                                          </p:stCondLst>
                                        </p:cTn>
                                        <p:tgtEl>
                                          <p:spTgt spid="3">
                                            <p:txEl>
                                              <p:pRg st="6" end="6"/>
                                            </p:txEl>
                                          </p:spTgt>
                                        </p:tgtEl>
                                      </p:cBhvr>
                                      <p:to x="100000" y="80000"/>
                                    </p:animScale>
                                    <p:animScale>
                                      <p:cBhvr>
                                        <p:cTn id="84" dur="166" decel="50000">
                                          <p:stCondLst>
                                            <p:cond delay="1338"/>
                                          </p:stCondLst>
                                        </p:cTn>
                                        <p:tgtEl>
                                          <p:spTgt spid="3">
                                            <p:txEl>
                                              <p:pRg st="6" end="6"/>
                                            </p:txEl>
                                          </p:spTgt>
                                        </p:tgtEl>
                                      </p:cBhvr>
                                      <p:to x="100000" y="100000"/>
                                    </p:animScale>
                                    <p:animScale>
                                      <p:cBhvr>
                                        <p:cTn id="85" dur="26">
                                          <p:stCondLst>
                                            <p:cond delay="1642"/>
                                          </p:stCondLst>
                                        </p:cTn>
                                        <p:tgtEl>
                                          <p:spTgt spid="3">
                                            <p:txEl>
                                              <p:pRg st="6" end="6"/>
                                            </p:txEl>
                                          </p:spTgt>
                                        </p:tgtEl>
                                      </p:cBhvr>
                                      <p:to x="100000" y="90000"/>
                                    </p:animScale>
                                    <p:animScale>
                                      <p:cBhvr>
                                        <p:cTn id="86" dur="166" decel="50000">
                                          <p:stCondLst>
                                            <p:cond delay="1668"/>
                                          </p:stCondLst>
                                        </p:cTn>
                                        <p:tgtEl>
                                          <p:spTgt spid="3">
                                            <p:txEl>
                                              <p:pRg st="6" end="6"/>
                                            </p:txEl>
                                          </p:spTgt>
                                        </p:tgtEl>
                                      </p:cBhvr>
                                      <p:to x="100000" y="100000"/>
                                    </p:animScale>
                                    <p:animScale>
                                      <p:cBhvr>
                                        <p:cTn id="87" dur="26">
                                          <p:stCondLst>
                                            <p:cond delay="1808"/>
                                          </p:stCondLst>
                                        </p:cTn>
                                        <p:tgtEl>
                                          <p:spTgt spid="3">
                                            <p:txEl>
                                              <p:pRg st="6" end="6"/>
                                            </p:txEl>
                                          </p:spTgt>
                                        </p:tgtEl>
                                      </p:cBhvr>
                                      <p:to x="100000" y="95000"/>
                                    </p:animScale>
                                    <p:animScale>
                                      <p:cBhvr>
                                        <p:cTn id="88"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271" y="404664"/>
            <a:ext cx="8229600" cy="1143000"/>
          </a:xfrm>
        </p:spPr>
        <p:txBody>
          <a:bodyPr/>
          <a:lstStyle/>
          <a:p>
            <a:r>
              <a:rPr lang="en-IN" u="sng" dirty="0"/>
              <a:t>Fourier Power Spectrum</a:t>
            </a:r>
          </a:p>
        </p:txBody>
      </p:sp>
      <p:sp>
        <p:nvSpPr>
          <p:cNvPr id="3" name="Content Placeholder 2"/>
          <p:cNvSpPr>
            <a:spLocks noGrp="1"/>
          </p:cNvSpPr>
          <p:nvPr>
            <p:ph idx="1"/>
          </p:nvPr>
        </p:nvSpPr>
        <p:spPr/>
        <p:txBody>
          <a:bodyPr>
            <a:normAutofit/>
          </a:bodyPr>
          <a:lstStyle/>
          <a:p>
            <a:r>
              <a:rPr lang="en-US" dirty="0"/>
              <a:t>Discrete Fourier Transform (DFT) In time domain, representation of digital signals describes the signal amplitude versus the sampling time instant or the sample number.</a:t>
            </a:r>
          </a:p>
          <a:p>
            <a:r>
              <a:rPr lang="en-US" dirty="0"/>
              <a:t> However, in some applications, signal frequency content is very useful otherwise than as digital signal samples.</a:t>
            </a:r>
          </a:p>
          <a:p>
            <a:r>
              <a:rPr lang="en-US" dirty="0"/>
              <a:t>The representation of the digital signal in terms of its frequency component in a frequency domain is called the signal spectrum.</a:t>
            </a:r>
          </a:p>
        </p:txBody>
      </p:sp>
    </p:spTree>
    <p:extLst>
      <p:ext uri="{BB962C8B-B14F-4D97-AF65-F5344CB8AC3E}">
        <p14:creationId xmlns:p14="http://schemas.microsoft.com/office/powerpoint/2010/main" val="31471597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6267 -0.00995 L -3.20924E-17 4.44444E-6 " pathEditMode="relative" rAng="0" ptsTypes="AA">
                                      <p:cBhvr>
                                        <p:cTn id="6" dur="2000" fill="hold"/>
                                        <p:tgtEl>
                                          <p:spTgt spid="2"/>
                                        </p:tgtEl>
                                        <p:attrNameLst>
                                          <p:attrName>ppt_x</p:attrName>
                                          <p:attrName>ppt_y</p:attrName>
                                        </p:attrNameLst>
                                      </p:cBhvr>
                                      <p:rCtr x="38194" y="532"/>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down)">
                                      <p:cBhvr>
                                        <p:cTn id="27" dur="580">
                                          <p:stCondLst>
                                            <p:cond delay="0"/>
                                          </p:stCondLst>
                                        </p:cTn>
                                        <p:tgtEl>
                                          <p:spTgt spid="3">
                                            <p:txEl>
                                              <p:pRg st="1" end="1"/>
                                            </p:txEl>
                                          </p:spTgt>
                                        </p:tgtEl>
                                      </p:cBhvr>
                                    </p:animEffect>
                                    <p:anim calcmode="lin" valueType="num">
                                      <p:cBhvr>
                                        <p:cTn id="2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1" end="1"/>
                                            </p:txEl>
                                          </p:spTgt>
                                        </p:tgtEl>
                                      </p:cBhvr>
                                      <p:to x="100000" y="60000"/>
                                    </p:animScale>
                                    <p:animScale>
                                      <p:cBhvr>
                                        <p:cTn id="34" dur="166" decel="50000">
                                          <p:stCondLst>
                                            <p:cond delay="676"/>
                                          </p:stCondLst>
                                        </p:cTn>
                                        <p:tgtEl>
                                          <p:spTgt spid="3">
                                            <p:txEl>
                                              <p:pRg st="1" end="1"/>
                                            </p:txEl>
                                          </p:spTgt>
                                        </p:tgtEl>
                                      </p:cBhvr>
                                      <p:to x="100000" y="100000"/>
                                    </p:animScale>
                                    <p:animScale>
                                      <p:cBhvr>
                                        <p:cTn id="35" dur="26">
                                          <p:stCondLst>
                                            <p:cond delay="1312"/>
                                          </p:stCondLst>
                                        </p:cTn>
                                        <p:tgtEl>
                                          <p:spTgt spid="3">
                                            <p:txEl>
                                              <p:pRg st="1" end="1"/>
                                            </p:txEl>
                                          </p:spTgt>
                                        </p:tgtEl>
                                      </p:cBhvr>
                                      <p:to x="100000" y="80000"/>
                                    </p:animScale>
                                    <p:animScale>
                                      <p:cBhvr>
                                        <p:cTn id="36" dur="166" decel="50000">
                                          <p:stCondLst>
                                            <p:cond delay="1338"/>
                                          </p:stCondLst>
                                        </p:cTn>
                                        <p:tgtEl>
                                          <p:spTgt spid="3">
                                            <p:txEl>
                                              <p:pRg st="1" end="1"/>
                                            </p:txEl>
                                          </p:spTgt>
                                        </p:tgtEl>
                                      </p:cBhvr>
                                      <p:to x="100000" y="100000"/>
                                    </p:animScale>
                                    <p:animScale>
                                      <p:cBhvr>
                                        <p:cTn id="37" dur="26">
                                          <p:stCondLst>
                                            <p:cond delay="1642"/>
                                          </p:stCondLst>
                                        </p:cTn>
                                        <p:tgtEl>
                                          <p:spTgt spid="3">
                                            <p:txEl>
                                              <p:pRg st="1" end="1"/>
                                            </p:txEl>
                                          </p:spTgt>
                                        </p:tgtEl>
                                      </p:cBhvr>
                                      <p:to x="100000" y="90000"/>
                                    </p:animScale>
                                    <p:animScale>
                                      <p:cBhvr>
                                        <p:cTn id="38" dur="166" decel="50000">
                                          <p:stCondLst>
                                            <p:cond delay="1668"/>
                                          </p:stCondLst>
                                        </p:cTn>
                                        <p:tgtEl>
                                          <p:spTgt spid="3">
                                            <p:txEl>
                                              <p:pRg st="1" end="1"/>
                                            </p:txEl>
                                          </p:spTgt>
                                        </p:tgtEl>
                                      </p:cBhvr>
                                      <p:to x="100000" y="100000"/>
                                    </p:animScale>
                                    <p:animScale>
                                      <p:cBhvr>
                                        <p:cTn id="39" dur="26">
                                          <p:stCondLst>
                                            <p:cond delay="1808"/>
                                          </p:stCondLst>
                                        </p:cTn>
                                        <p:tgtEl>
                                          <p:spTgt spid="3">
                                            <p:txEl>
                                              <p:pRg st="1" end="1"/>
                                            </p:txEl>
                                          </p:spTgt>
                                        </p:tgtEl>
                                      </p:cBhvr>
                                      <p:to x="100000" y="95000"/>
                                    </p:animScale>
                                    <p:animScale>
                                      <p:cBhvr>
                                        <p:cTn id="40" dur="166" decel="50000">
                                          <p:stCondLst>
                                            <p:cond delay="1834"/>
                                          </p:stCondLst>
                                        </p:cTn>
                                        <p:tgtEl>
                                          <p:spTgt spid="3">
                                            <p:txEl>
                                              <p:pRg st="1" end="1"/>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BFD4-4F07-AE3F-E52A-9A74C6DBE1F2}"/>
              </a:ext>
            </a:extLst>
          </p:cNvPr>
          <p:cNvSpPr>
            <a:spLocks noGrp="1"/>
          </p:cNvSpPr>
          <p:nvPr>
            <p:ph type="title"/>
          </p:nvPr>
        </p:nvSpPr>
        <p:spPr>
          <a:xfrm>
            <a:off x="251520" y="980728"/>
            <a:ext cx="8085584" cy="665616"/>
          </a:xfrm>
        </p:spPr>
        <p:txBody>
          <a:bodyPr>
            <a:normAutofit/>
          </a:bodyPr>
          <a:lstStyle/>
          <a:p>
            <a:r>
              <a:rPr lang="en-IN" sz="3600" u="sng" dirty="0"/>
              <a:t>Fourier Power Spectrum of DNA Sequence</a:t>
            </a:r>
          </a:p>
        </p:txBody>
      </p:sp>
      <p:sp>
        <p:nvSpPr>
          <p:cNvPr id="3" name="Content Placeholder 2">
            <a:extLst>
              <a:ext uri="{FF2B5EF4-FFF2-40B4-BE49-F238E27FC236}">
                <a16:creationId xmlns:a16="http://schemas.microsoft.com/office/drawing/2014/main" id="{997B4DDA-12A3-D9AC-1CFA-8D703EEF35BF}"/>
              </a:ext>
            </a:extLst>
          </p:cNvPr>
          <p:cNvSpPr>
            <a:spLocks noGrp="1"/>
          </p:cNvSpPr>
          <p:nvPr>
            <p:ph idx="1"/>
          </p:nvPr>
        </p:nvSpPr>
        <p:spPr>
          <a:xfrm>
            <a:off x="457200" y="2276872"/>
            <a:ext cx="8229600" cy="4047728"/>
          </a:xfrm>
        </p:spPr>
        <p:txBody>
          <a:bodyPr>
            <a:normAutofit lnSpcReduction="10000"/>
          </a:bodyPr>
          <a:lstStyle/>
          <a:p>
            <a:r>
              <a:rPr lang="en-US" dirty="0"/>
              <a:t>A DFT power spectrum of a DNA sequence reflects the nucleotide distribution and periodic patterns of that sequence, and it has been applied to identify protein coding regions in genomic sequences.</a:t>
            </a:r>
          </a:p>
          <a:p>
            <a:r>
              <a:rPr lang="en-US" dirty="0"/>
              <a:t> In this paper we provide a new alignment-free method to classify DNA sequences based on the DFT power spectrum.</a:t>
            </a:r>
          </a:p>
          <a:p>
            <a:r>
              <a:rPr lang="en-US" dirty="0"/>
              <a:t>The method is tested and compared to other state-of-the-art methods on various datasets for speed and accuracy.</a:t>
            </a:r>
            <a:endParaRPr lang="en-IN" dirty="0"/>
          </a:p>
        </p:txBody>
      </p:sp>
    </p:spTree>
    <p:extLst>
      <p:ext uri="{BB962C8B-B14F-4D97-AF65-F5344CB8AC3E}">
        <p14:creationId xmlns:p14="http://schemas.microsoft.com/office/powerpoint/2010/main" val="35457034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05174 0.00787 L 1.94444E-6 4.81481E-6 " pathEditMode="relative" rAng="0" ptsTypes="AA">
                                      <p:cBhvr>
                                        <p:cTn id="6" dur="2000" fill="hold"/>
                                        <p:tgtEl>
                                          <p:spTgt spid="2"/>
                                        </p:tgtEl>
                                        <p:attrNameLst>
                                          <p:attrName>ppt_x</p:attrName>
                                          <p:attrName>ppt_y</p:attrName>
                                        </p:attrNameLst>
                                      </p:cBhvr>
                                      <p:rCtr x="52587" y="-394"/>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down)">
                                      <p:cBhvr>
                                        <p:cTn id="27" dur="580">
                                          <p:stCondLst>
                                            <p:cond delay="0"/>
                                          </p:stCondLst>
                                        </p:cTn>
                                        <p:tgtEl>
                                          <p:spTgt spid="3">
                                            <p:txEl>
                                              <p:pRg st="1" end="1"/>
                                            </p:txEl>
                                          </p:spTgt>
                                        </p:tgtEl>
                                      </p:cBhvr>
                                    </p:animEffect>
                                    <p:anim calcmode="lin" valueType="num">
                                      <p:cBhvr>
                                        <p:cTn id="2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1" end="1"/>
                                            </p:txEl>
                                          </p:spTgt>
                                        </p:tgtEl>
                                      </p:cBhvr>
                                      <p:to x="100000" y="60000"/>
                                    </p:animScale>
                                    <p:animScale>
                                      <p:cBhvr>
                                        <p:cTn id="34" dur="166" decel="50000">
                                          <p:stCondLst>
                                            <p:cond delay="676"/>
                                          </p:stCondLst>
                                        </p:cTn>
                                        <p:tgtEl>
                                          <p:spTgt spid="3">
                                            <p:txEl>
                                              <p:pRg st="1" end="1"/>
                                            </p:txEl>
                                          </p:spTgt>
                                        </p:tgtEl>
                                      </p:cBhvr>
                                      <p:to x="100000" y="100000"/>
                                    </p:animScale>
                                    <p:animScale>
                                      <p:cBhvr>
                                        <p:cTn id="35" dur="26">
                                          <p:stCondLst>
                                            <p:cond delay="1312"/>
                                          </p:stCondLst>
                                        </p:cTn>
                                        <p:tgtEl>
                                          <p:spTgt spid="3">
                                            <p:txEl>
                                              <p:pRg st="1" end="1"/>
                                            </p:txEl>
                                          </p:spTgt>
                                        </p:tgtEl>
                                      </p:cBhvr>
                                      <p:to x="100000" y="80000"/>
                                    </p:animScale>
                                    <p:animScale>
                                      <p:cBhvr>
                                        <p:cTn id="36" dur="166" decel="50000">
                                          <p:stCondLst>
                                            <p:cond delay="1338"/>
                                          </p:stCondLst>
                                        </p:cTn>
                                        <p:tgtEl>
                                          <p:spTgt spid="3">
                                            <p:txEl>
                                              <p:pRg st="1" end="1"/>
                                            </p:txEl>
                                          </p:spTgt>
                                        </p:tgtEl>
                                      </p:cBhvr>
                                      <p:to x="100000" y="100000"/>
                                    </p:animScale>
                                    <p:animScale>
                                      <p:cBhvr>
                                        <p:cTn id="37" dur="26">
                                          <p:stCondLst>
                                            <p:cond delay="1642"/>
                                          </p:stCondLst>
                                        </p:cTn>
                                        <p:tgtEl>
                                          <p:spTgt spid="3">
                                            <p:txEl>
                                              <p:pRg st="1" end="1"/>
                                            </p:txEl>
                                          </p:spTgt>
                                        </p:tgtEl>
                                      </p:cBhvr>
                                      <p:to x="100000" y="90000"/>
                                    </p:animScale>
                                    <p:animScale>
                                      <p:cBhvr>
                                        <p:cTn id="38" dur="166" decel="50000">
                                          <p:stCondLst>
                                            <p:cond delay="1668"/>
                                          </p:stCondLst>
                                        </p:cTn>
                                        <p:tgtEl>
                                          <p:spTgt spid="3">
                                            <p:txEl>
                                              <p:pRg st="1" end="1"/>
                                            </p:txEl>
                                          </p:spTgt>
                                        </p:tgtEl>
                                      </p:cBhvr>
                                      <p:to x="100000" y="100000"/>
                                    </p:animScale>
                                    <p:animScale>
                                      <p:cBhvr>
                                        <p:cTn id="39" dur="26">
                                          <p:stCondLst>
                                            <p:cond delay="1808"/>
                                          </p:stCondLst>
                                        </p:cTn>
                                        <p:tgtEl>
                                          <p:spTgt spid="3">
                                            <p:txEl>
                                              <p:pRg st="1" end="1"/>
                                            </p:txEl>
                                          </p:spTgt>
                                        </p:tgtEl>
                                      </p:cBhvr>
                                      <p:to x="100000" y="95000"/>
                                    </p:animScale>
                                    <p:animScale>
                                      <p:cBhvr>
                                        <p:cTn id="40" dur="166" decel="50000">
                                          <p:stCondLst>
                                            <p:cond delay="1834"/>
                                          </p:stCondLst>
                                        </p:cTn>
                                        <p:tgtEl>
                                          <p:spTgt spid="3">
                                            <p:txEl>
                                              <p:pRg st="1" end="1"/>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0FE47C-6691-FA1E-6A23-771602C9C62F}"/>
              </a:ext>
            </a:extLst>
          </p:cNvPr>
          <p:cNvPicPr>
            <a:picLocks noChangeAspect="1"/>
          </p:cNvPicPr>
          <p:nvPr/>
        </p:nvPicPr>
        <p:blipFill rotWithShape="1">
          <a:blip r:embed="rId2"/>
          <a:srcRect t="44335" r="-1428"/>
          <a:stretch/>
        </p:blipFill>
        <p:spPr>
          <a:xfrm>
            <a:off x="5262061" y="3868926"/>
            <a:ext cx="3888432" cy="1994133"/>
          </a:xfrm>
          <a:prstGeom prst="rect">
            <a:avLst/>
          </a:prstGeom>
        </p:spPr>
      </p:pic>
      <p:sp>
        <p:nvSpPr>
          <p:cNvPr id="7" name="TextBox 6">
            <a:extLst>
              <a:ext uri="{FF2B5EF4-FFF2-40B4-BE49-F238E27FC236}">
                <a16:creationId xmlns:a16="http://schemas.microsoft.com/office/drawing/2014/main" id="{B255B28D-8A15-71C0-9127-82C7521FF11D}"/>
              </a:ext>
            </a:extLst>
          </p:cNvPr>
          <p:cNvSpPr txBox="1"/>
          <p:nvPr/>
        </p:nvSpPr>
        <p:spPr>
          <a:xfrm>
            <a:off x="467544" y="1124744"/>
            <a:ext cx="8496944" cy="1477328"/>
          </a:xfrm>
          <a:prstGeom prst="rect">
            <a:avLst/>
          </a:prstGeom>
          <a:noFill/>
        </p:spPr>
        <p:txBody>
          <a:bodyPr wrap="square">
            <a:spAutoFit/>
          </a:bodyPr>
          <a:lstStyle/>
          <a:p>
            <a:pPr marL="274320" indent="-274320" algn="l" rtl="0" eaLnBrk="1" latinLnBrk="0" hangingPunct="1">
              <a:spcBef>
                <a:spcPts val="528"/>
              </a:spcBef>
              <a:spcAft>
                <a:spcPts val="0"/>
              </a:spcAft>
              <a:buClr>
                <a:schemeClr val="accent3"/>
              </a:buClr>
              <a:buSzPct val="95000"/>
              <a:buFont typeface="Wingdings 2" panose="05020102010507070707" pitchFamily="18" charset="2"/>
              <a:buChar char=""/>
            </a:pPr>
            <a:r>
              <a:rPr lang="en-US" sz="1800" kern="1200" dirty="0">
                <a:solidFill>
                  <a:srgbClr val="000000"/>
                </a:solidFill>
                <a:effectLst/>
                <a:latin typeface="Constantia" panose="02030602050306030303" pitchFamily="18" charset="0"/>
                <a:ea typeface="+mn-ea"/>
                <a:cs typeface="+mn-cs"/>
              </a:rPr>
              <a:t>Fig.1 illustrates the time domain representation of a 1,000-Hz sinusoid with 32 samples at a sampling rate of 8,000 Hz; and the signal spectrum (frequency domain representation),where the amplitude peak is located at the frequency of 1,000 Hz in the calculated spectrum. Hence, the spectral plot better displays frequency information of a digital signal.</a:t>
            </a:r>
            <a:endParaRPr lang="en-IN" sz="1800" dirty="0">
              <a:effectLst/>
            </a:endParaRPr>
          </a:p>
        </p:txBody>
      </p:sp>
      <p:pic>
        <p:nvPicPr>
          <p:cNvPr id="9" name="Picture 8">
            <a:extLst>
              <a:ext uri="{FF2B5EF4-FFF2-40B4-BE49-F238E27FC236}">
                <a16:creationId xmlns:a16="http://schemas.microsoft.com/office/drawing/2014/main" id="{9AECCFCA-D9C4-B1E1-A3E0-F93536A65B58}"/>
              </a:ext>
            </a:extLst>
          </p:cNvPr>
          <p:cNvPicPr>
            <a:picLocks noChangeAspect="1"/>
          </p:cNvPicPr>
          <p:nvPr/>
        </p:nvPicPr>
        <p:blipFill rotWithShape="1">
          <a:blip r:embed="rId3"/>
          <a:srcRect b="56770"/>
          <a:stretch/>
        </p:blipFill>
        <p:spPr>
          <a:xfrm>
            <a:off x="611560" y="3978795"/>
            <a:ext cx="4392488" cy="1774397"/>
          </a:xfrm>
          <a:prstGeom prst="rect">
            <a:avLst/>
          </a:prstGeom>
        </p:spPr>
      </p:pic>
    </p:spTree>
    <p:extLst>
      <p:ext uri="{BB962C8B-B14F-4D97-AF65-F5344CB8AC3E}">
        <p14:creationId xmlns:p14="http://schemas.microsoft.com/office/powerpoint/2010/main" val="33786875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821 -3.33333E-6 L -2.22222E-6 -3.33333E-6 " pathEditMode="relative" rAng="0" ptsTypes="AA">
                                      <p:cBhvr>
                                        <p:cTn id="6" dur="2000" fill="hold"/>
                                        <p:tgtEl>
                                          <p:spTgt spid="7">
                                            <p:txEl>
                                              <p:pRg st="0" end="0"/>
                                            </p:txEl>
                                          </p:spTgt>
                                        </p:tgtEl>
                                        <p:attrNameLst>
                                          <p:attrName>ppt_x</p:attrName>
                                          <p:attrName>ppt_y</p:attrName>
                                        </p:attrNameLst>
                                      </p:cBhvr>
                                      <p:rCtr x="41042" y="0"/>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80">
                                          <p:stCondLst>
                                            <p:cond delay="0"/>
                                          </p:stCondLst>
                                        </p:cTn>
                                        <p:tgtEl>
                                          <p:spTgt spid="9"/>
                                        </p:tgtEl>
                                      </p:cBhvr>
                                    </p:animEffect>
                                    <p:anim calcmode="lin" valueType="num">
                                      <p:cBhvr>
                                        <p:cTn id="1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7" dur="26">
                                          <p:stCondLst>
                                            <p:cond delay="650"/>
                                          </p:stCondLst>
                                        </p:cTn>
                                        <p:tgtEl>
                                          <p:spTgt spid="9"/>
                                        </p:tgtEl>
                                      </p:cBhvr>
                                      <p:to x="100000" y="60000"/>
                                    </p:animScale>
                                    <p:animScale>
                                      <p:cBhvr>
                                        <p:cTn id="18" dur="166" decel="50000">
                                          <p:stCondLst>
                                            <p:cond delay="676"/>
                                          </p:stCondLst>
                                        </p:cTn>
                                        <p:tgtEl>
                                          <p:spTgt spid="9"/>
                                        </p:tgtEl>
                                      </p:cBhvr>
                                      <p:to x="100000" y="100000"/>
                                    </p:animScale>
                                    <p:animScale>
                                      <p:cBhvr>
                                        <p:cTn id="19" dur="26">
                                          <p:stCondLst>
                                            <p:cond delay="1312"/>
                                          </p:stCondLst>
                                        </p:cTn>
                                        <p:tgtEl>
                                          <p:spTgt spid="9"/>
                                        </p:tgtEl>
                                      </p:cBhvr>
                                      <p:to x="100000" y="80000"/>
                                    </p:animScale>
                                    <p:animScale>
                                      <p:cBhvr>
                                        <p:cTn id="20" dur="166" decel="50000">
                                          <p:stCondLst>
                                            <p:cond delay="1338"/>
                                          </p:stCondLst>
                                        </p:cTn>
                                        <p:tgtEl>
                                          <p:spTgt spid="9"/>
                                        </p:tgtEl>
                                      </p:cBhvr>
                                      <p:to x="100000" y="100000"/>
                                    </p:animScale>
                                    <p:animScale>
                                      <p:cBhvr>
                                        <p:cTn id="21" dur="26">
                                          <p:stCondLst>
                                            <p:cond delay="1642"/>
                                          </p:stCondLst>
                                        </p:cTn>
                                        <p:tgtEl>
                                          <p:spTgt spid="9"/>
                                        </p:tgtEl>
                                      </p:cBhvr>
                                      <p:to x="100000" y="90000"/>
                                    </p:animScale>
                                    <p:animScale>
                                      <p:cBhvr>
                                        <p:cTn id="22" dur="166" decel="50000">
                                          <p:stCondLst>
                                            <p:cond delay="1668"/>
                                          </p:stCondLst>
                                        </p:cTn>
                                        <p:tgtEl>
                                          <p:spTgt spid="9"/>
                                        </p:tgtEl>
                                      </p:cBhvr>
                                      <p:to x="100000" y="100000"/>
                                    </p:animScale>
                                    <p:animScale>
                                      <p:cBhvr>
                                        <p:cTn id="23" dur="26">
                                          <p:stCondLst>
                                            <p:cond delay="1808"/>
                                          </p:stCondLst>
                                        </p:cTn>
                                        <p:tgtEl>
                                          <p:spTgt spid="9"/>
                                        </p:tgtEl>
                                      </p:cBhvr>
                                      <p:to x="100000" y="95000"/>
                                    </p:animScale>
                                    <p:animScale>
                                      <p:cBhvr>
                                        <p:cTn id="24" dur="166" decel="50000">
                                          <p:stCondLst>
                                            <p:cond delay="1834"/>
                                          </p:stCondLst>
                                        </p:cTn>
                                        <p:tgtEl>
                                          <p:spTgt spid="9"/>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80">
                                          <p:stCondLst>
                                            <p:cond delay="0"/>
                                          </p:stCondLst>
                                        </p:cTn>
                                        <p:tgtEl>
                                          <p:spTgt spid="5"/>
                                        </p:tgtEl>
                                      </p:cBhvr>
                                    </p:animEffect>
                                    <p:anim calcmode="lin" valueType="num">
                                      <p:cBhvr>
                                        <p:cTn id="3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5" dur="26">
                                          <p:stCondLst>
                                            <p:cond delay="650"/>
                                          </p:stCondLst>
                                        </p:cTn>
                                        <p:tgtEl>
                                          <p:spTgt spid="5"/>
                                        </p:tgtEl>
                                      </p:cBhvr>
                                      <p:to x="100000" y="60000"/>
                                    </p:animScale>
                                    <p:animScale>
                                      <p:cBhvr>
                                        <p:cTn id="36" dur="166" decel="50000">
                                          <p:stCondLst>
                                            <p:cond delay="676"/>
                                          </p:stCondLst>
                                        </p:cTn>
                                        <p:tgtEl>
                                          <p:spTgt spid="5"/>
                                        </p:tgtEl>
                                      </p:cBhvr>
                                      <p:to x="100000" y="100000"/>
                                    </p:animScale>
                                    <p:animScale>
                                      <p:cBhvr>
                                        <p:cTn id="37" dur="26">
                                          <p:stCondLst>
                                            <p:cond delay="1312"/>
                                          </p:stCondLst>
                                        </p:cTn>
                                        <p:tgtEl>
                                          <p:spTgt spid="5"/>
                                        </p:tgtEl>
                                      </p:cBhvr>
                                      <p:to x="100000" y="80000"/>
                                    </p:animScale>
                                    <p:animScale>
                                      <p:cBhvr>
                                        <p:cTn id="38" dur="166" decel="50000">
                                          <p:stCondLst>
                                            <p:cond delay="1338"/>
                                          </p:stCondLst>
                                        </p:cTn>
                                        <p:tgtEl>
                                          <p:spTgt spid="5"/>
                                        </p:tgtEl>
                                      </p:cBhvr>
                                      <p:to x="100000" y="100000"/>
                                    </p:animScale>
                                    <p:animScale>
                                      <p:cBhvr>
                                        <p:cTn id="39" dur="26">
                                          <p:stCondLst>
                                            <p:cond delay="1642"/>
                                          </p:stCondLst>
                                        </p:cTn>
                                        <p:tgtEl>
                                          <p:spTgt spid="5"/>
                                        </p:tgtEl>
                                      </p:cBhvr>
                                      <p:to x="100000" y="90000"/>
                                    </p:animScale>
                                    <p:animScale>
                                      <p:cBhvr>
                                        <p:cTn id="40" dur="166" decel="50000">
                                          <p:stCondLst>
                                            <p:cond delay="1668"/>
                                          </p:stCondLst>
                                        </p:cTn>
                                        <p:tgtEl>
                                          <p:spTgt spid="5"/>
                                        </p:tgtEl>
                                      </p:cBhvr>
                                      <p:to x="100000" y="100000"/>
                                    </p:animScale>
                                    <p:animScale>
                                      <p:cBhvr>
                                        <p:cTn id="41" dur="26">
                                          <p:stCondLst>
                                            <p:cond delay="1808"/>
                                          </p:stCondLst>
                                        </p:cTn>
                                        <p:tgtEl>
                                          <p:spTgt spid="5"/>
                                        </p:tgtEl>
                                      </p:cBhvr>
                                      <p:to x="100000" y="95000"/>
                                    </p:animScale>
                                    <p:animScale>
                                      <p:cBhvr>
                                        <p:cTn id="42"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8E3A-1E0A-FF35-3848-51D9AA29191D}"/>
              </a:ext>
            </a:extLst>
          </p:cNvPr>
          <p:cNvSpPr>
            <a:spLocks noGrp="1"/>
          </p:cNvSpPr>
          <p:nvPr>
            <p:ph type="title"/>
          </p:nvPr>
        </p:nvSpPr>
        <p:spPr/>
        <p:txBody>
          <a:bodyPr/>
          <a:lstStyle/>
          <a:p>
            <a:r>
              <a:rPr lang="en-US" u="sng" dirty="0"/>
              <a:t>Result</a:t>
            </a:r>
            <a:endParaRPr lang="en-IN" u="sng" dirty="0"/>
          </a:p>
        </p:txBody>
      </p:sp>
      <p:pic>
        <p:nvPicPr>
          <p:cNvPr id="5" name="Picture 4">
            <a:extLst>
              <a:ext uri="{FF2B5EF4-FFF2-40B4-BE49-F238E27FC236}">
                <a16:creationId xmlns:a16="http://schemas.microsoft.com/office/drawing/2014/main" id="{D18EF897-DED7-3022-558A-19E089740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39" y="2420888"/>
            <a:ext cx="7040783" cy="3960440"/>
          </a:xfrm>
          <a:prstGeom prst="rect">
            <a:avLst/>
          </a:prstGeom>
        </p:spPr>
      </p:pic>
    </p:spTree>
    <p:extLst>
      <p:ext uri="{BB962C8B-B14F-4D97-AF65-F5344CB8AC3E}">
        <p14:creationId xmlns:p14="http://schemas.microsoft.com/office/powerpoint/2010/main" val="3029951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25 -3.7037E-6 L 0 -3.7037E-6 " pathEditMode="relative" rAng="0" ptsTypes="AA">
                                      <p:cBhvr>
                                        <p:cTn id="6" dur="2000" fill="hold"/>
                                        <p:tgtEl>
                                          <p:spTgt spid="2"/>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37B9-6E2D-62A6-8370-3EFCEC688398}"/>
              </a:ext>
            </a:extLst>
          </p:cNvPr>
          <p:cNvSpPr>
            <a:spLocks noGrp="1"/>
          </p:cNvSpPr>
          <p:nvPr>
            <p:ph type="title"/>
          </p:nvPr>
        </p:nvSpPr>
        <p:spPr/>
        <p:txBody>
          <a:bodyPr/>
          <a:lstStyle/>
          <a:p>
            <a:r>
              <a:rPr lang="en-US" u="sng" dirty="0"/>
              <a:t>Result</a:t>
            </a:r>
            <a:endParaRPr lang="en-IN" u="sng" dirty="0"/>
          </a:p>
        </p:txBody>
      </p:sp>
      <p:pic>
        <p:nvPicPr>
          <p:cNvPr id="5" name="Picture 4">
            <a:extLst>
              <a:ext uri="{FF2B5EF4-FFF2-40B4-BE49-F238E27FC236}">
                <a16:creationId xmlns:a16="http://schemas.microsoft.com/office/drawing/2014/main" id="{E9019899-411A-0500-8A56-377C4FAC4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2204864"/>
            <a:ext cx="5646773" cy="4102192"/>
          </a:xfrm>
          <a:prstGeom prst="rect">
            <a:avLst/>
          </a:prstGeom>
        </p:spPr>
      </p:pic>
    </p:spTree>
    <p:extLst>
      <p:ext uri="{BB962C8B-B14F-4D97-AF65-F5344CB8AC3E}">
        <p14:creationId xmlns:p14="http://schemas.microsoft.com/office/powerpoint/2010/main" val="12347144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25 -3.7037E-6 L 0 -3.7037E-6 " pathEditMode="relative" rAng="0" ptsTypes="AA">
                                      <p:cBhvr>
                                        <p:cTn id="6" dur="2000" fill="hold"/>
                                        <p:tgtEl>
                                          <p:spTgt spid="2"/>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114</TotalTime>
  <Words>680</Words>
  <Application>Microsoft Office PowerPoint</Application>
  <PresentationFormat>On-screen Show (4:3)</PresentationFormat>
  <Paragraphs>48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Brush Script MT</vt:lpstr>
      <vt:lpstr>Calibri</vt:lpstr>
      <vt:lpstr>Constantia</vt:lpstr>
      <vt:lpstr>Wingdings 2</vt:lpstr>
      <vt:lpstr>Flow</vt:lpstr>
      <vt:lpstr>Comparative analysis of DNA Sequencing using Fourier Power Spectrum</vt:lpstr>
      <vt:lpstr>Table Of contents</vt:lpstr>
      <vt:lpstr>Introduction</vt:lpstr>
      <vt:lpstr>Methods of DNA Sequencing </vt:lpstr>
      <vt:lpstr>Fourier Power Spectrum</vt:lpstr>
      <vt:lpstr>Fourier Power Spectrum of DNA Sequence</vt:lpstr>
      <vt:lpstr>PowerPoint Presentation</vt:lpstr>
      <vt:lpstr>Result</vt:lpstr>
      <vt:lpstr>Result</vt:lpstr>
      <vt:lpstr>Conclusion</vt:lpstr>
      <vt:lpstr>References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analysis of DNA Sequencing using Fourier Power Spectrum</dc:title>
  <dc:creator>paras</dc:creator>
  <cp:lastModifiedBy>Akash @iiitdmj</cp:lastModifiedBy>
  <cp:revision>10</cp:revision>
  <dcterms:created xsi:type="dcterms:W3CDTF">2022-11-16T16:58:20Z</dcterms:created>
  <dcterms:modified xsi:type="dcterms:W3CDTF">2022-11-16T19:22:55Z</dcterms:modified>
</cp:coreProperties>
</file>